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3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_rels/notesSlide32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64.xml.rels" ContentType="application/vnd.openxmlformats-package.relationships+xml"/>
  <Override PartName="/ppt/notesSlides/_rels/notesSlide57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60.xml.rels" ContentType="application/vnd.openxmlformats-package.relationships+xml"/>
  <Override PartName="/ppt/notesSlides/_rels/notesSlide59.xml.rels" ContentType="application/vnd.openxmlformats-package.relationships+xml"/>
  <Override PartName="/ppt/notesSlides/_rels/notesSlide5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47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56.xml.rels" ContentType="application/vnd.openxmlformats-package.relationships+xml"/>
  <Override PartName="/ppt/notesSlides/_rels/notesSlide54.xml.rels" ContentType="application/vnd.openxmlformats-package.relationships+xml"/>
  <Override PartName="/ppt/notesSlides/_rels/notesSlide55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9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58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50.xml.rels" ContentType="application/vnd.openxmlformats-package.relationships+xml"/>
  <Override PartName="/ppt/notesSlides/notesSlide6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1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58.jpeg" ContentType="image/jpeg"/>
  <Override PartName="/ppt/media/image57.jpeg" ContentType="image/jpeg"/>
  <Override PartName="/ppt/media/image6.jpeg" ContentType="image/jpeg"/>
  <Override PartName="/ppt/media/image60.png" ContentType="image/png"/>
  <Override PartName="/ppt/media/image5.jpeg" ContentType="image/jpeg"/>
  <Override PartName="/ppt/media/image62.jpeg" ContentType="image/jpeg"/>
  <Override PartName="/ppt/media/image26.jpeg" ContentType="image/jpeg"/>
  <Override PartName="/ppt/media/image4.jpeg" ContentType="image/jpeg"/>
  <Override PartName="/ppt/media/image61.jpeg" ContentType="image/jpeg"/>
  <Override PartName="/ppt/media/image25.jpeg" ContentType="image/jpeg"/>
  <Override PartName="/ppt/media/image50.jpeg" ContentType="image/jpeg"/>
  <Override PartName="/ppt/media/image37.jpeg" ContentType="image/jpeg"/>
  <Override PartName="/ppt/media/image3.jpeg" ContentType="image/jpeg"/>
  <Override PartName="/ppt/media/image59.png" ContentType="image/png"/>
  <Override PartName="/ppt/media/image24.jpeg" ContentType="image/jpeg"/>
  <Override PartName="/ppt/media/image36.jpeg" ContentType="image/jpeg"/>
  <Override PartName="/ppt/media/image2.jpeg" ContentType="image/jpeg"/>
  <Override PartName="/ppt/media/image23.jpeg" ContentType="image/jpeg"/>
  <Override PartName="/ppt/media/image35.jpeg" ContentType="image/jpeg"/>
  <Override PartName="/ppt/media/image1.jpeg" ContentType="image/jpeg"/>
  <Override PartName="/ppt/media/image22.jpeg" ContentType="image/jpeg"/>
  <Override PartName="/ppt/media/image21.jpeg" ContentType="image/jpeg"/>
  <Override PartName="/ppt/media/image16.jpeg" ContentType="image/jpeg"/>
  <Override PartName="/ppt/media/image20.jpeg" ContentType="image/jpeg"/>
  <Override PartName="/ppt/media/image15.jpeg" ContentType="image/jpeg"/>
  <Override PartName="/ppt/media/image19.jpeg" ContentType="image/jpeg"/>
  <Override PartName="/ppt/media/image42.jpeg" ContentType="image/jpeg"/>
  <Override PartName="/ppt/media/image18.jpeg" ContentType="image/jpeg"/>
  <Override PartName="/ppt/media/image17.jpeg" ContentType="image/jpeg"/>
  <Override PartName="/ppt/media/image14.jpeg" ContentType="image/jpeg"/>
  <Override PartName="/ppt/media/image41.jpeg" ContentType="image/jpeg"/>
  <Override PartName="/ppt/media/image51.jpeg" ContentType="image/jpeg"/>
  <Override PartName="/ppt/media/image7.jpeg" ContentType="image/jpeg"/>
  <Override PartName="/ppt/media/image38.jpeg" ContentType="image/jpeg"/>
  <Override PartName="/ppt/media/image12.jpeg" ContentType="image/jpeg"/>
  <Override PartName="/ppt/media/image29.jpeg" ContentType="image/jpeg"/>
  <Override PartName="/ppt/media/image52.jpeg" ContentType="image/jpeg"/>
  <Override PartName="/ppt/media/image27.jpeg" ContentType="image/jpeg"/>
  <Override PartName="/ppt/media/image10.jpeg" ContentType="image/jpeg"/>
  <Override PartName="/ppt/media/image8.jpeg" ContentType="image/jpeg"/>
  <Override PartName="/ppt/media/image39.jpeg" ContentType="image/jpeg"/>
  <Override PartName="/ppt/media/image13.jpeg" ContentType="image/jpeg"/>
  <Override PartName="/ppt/media/image56.png" ContentType="image/png"/>
  <Override PartName="/ppt/media/image40.jpeg" ContentType="image/jpeg"/>
  <Override PartName="/ppt/media/image28.jpeg" ContentType="image/jpeg"/>
  <Override PartName="/ppt/media/image11.jpeg" ContentType="image/jpeg"/>
  <Override PartName="/ppt/media/image9.jpeg" ContentType="image/jpeg"/>
  <Override PartName="/ppt/media/image30.jpeg" ContentType="image/jpeg"/>
  <Override PartName="/ppt/media/image31.jpeg" ContentType="image/jpeg"/>
  <Override PartName="/ppt/media/image32.jpeg" ContentType="image/jpeg"/>
  <Override PartName="/ppt/media/image33.jpeg" ContentType="image/jpeg"/>
  <Override PartName="/ppt/media/image34.jpeg" ContentType="image/jpeg"/>
  <Override PartName="/ppt/media/image43.jpeg" ContentType="image/jpeg"/>
  <Override PartName="/ppt/media/image44.jpeg" ContentType="image/jpeg"/>
  <Override PartName="/ppt/media/image45.jpeg" ContentType="image/jpeg"/>
  <Override PartName="/ppt/media/image46.jpeg" ContentType="image/jpeg"/>
  <Override PartName="/ppt/media/image47.jpeg" ContentType="image/jpeg"/>
  <Override PartName="/ppt/media/image48.jpeg" ContentType="image/jpeg"/>
  <Override PartName="/ppt/media/image49.jpeg" ContentType="image/jpeg"/>
  <Override PartName="/ppt/media/image53.jpeg" ContentType="image/jpeg"/>
  <Override PartName="/ppt/media/image54.jpeg" ContentType="image/jpeg"/>
  <Override PartName="/ppt/media/image55.jpeg" ContentType="image/jpe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9.xml" ContentType="application/vnd.openxmlformats-officedocument.presentationml.slide+xml"/>
  <Override PartName="/ppt/slides/slide61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24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29.xml" ContentType="application/vnd.openxmlformats-officedocument.presentationml.slide+xml"/>
  <Override PartName="/ppt/slides/slide69.xml" ContentType="application/vnd.openxmlformats-officedocument.presentationml.slide+xml"/>
  <Override PartName="/ppt/slides/slide32.xml" ContentType="application/vnd.openxmlformats-officedocument.presentationml.slide+xml"/>
  <Override PartName="/ppt/slides/slide70.xml" ContentType="application/vnd.openxmlformats-officedocument.presentationml.slide+xml"/>
  <Override PartName="/ppt/slides/slide28.xml" ContentType="application/vnd.openxmlformats-officedocument.presentationml.slide+xml"/>
  <Override PartName="/ppt/slides/slide68.xml" ContentType="application/vnd.openxmlformats-officedocument.presentationml.slide+xml"/>
  <Override PartName="/ppt/slides/slide31.xml" ContentType="application/vnd.openxmlformats-officedocument.presentationml.slide+xml"/>
  <Override PartName="/ppt/slides/slide67.xml" ContentType="application/vnd.openxmlformats-officedocument.presentationml.slide+xml"/>
  <Override PartName="/ppt/slides/slide30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64.xml.rels" ContentType="application/vnd.openxmlformats-package.relationships+xml"/>
  <Override PartName="/ppt/slides/_rels/slide61.xml.rels" ContentType="application/vnd.openxmlformats-package.relationships+xml"/>
  <Override PartName="/ppt/slides/_rels/slide57.xml.rels" ContentType="application/vnd.openxmlformats-package.relationships+xml"/>
  <Override PartName="/ppt/slides/_rels/slide67.xml.rels" ContentType="application/vnd.openxmlformats-package.relationships+xml"/>
  <Override PartName="/ppt/slides/_rels/slide71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9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65.xml.rels" ContentType="application/vnd.openxmlformats-package.relationships+xml"/>
  <Override PartName="/ppt/slides/_rels/slide58.xml.rels" ContentType="application/vnd.openxmlformats-package.relationships+xml"/>
  <Override PartName="/ppt/slides/_rels/slide13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2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14.xml.rels" ContentType="application/vnd.openxmlformats-package.relationships+xml"/>
  <Override PartName="/ppt/slides/_rels/slide45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30.xml.rels" ContentType="application/vnd.openxmlformats-package.relationships+xml"/>
  <Override PartName="/ppt/slides/_rels/slide39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66.xml.rels" ContentType="application/vnd.openxmlformats-package.relationships+xml"/>
  <Override PartName="/ppt/slides/_rels/slide22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Для перемещения страницы щёлкните мышью</a:t>
            </a: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ru-RU" sz="2000" spc="-1" strike="noStrike">
                <a:latin typeface="Arial"/>
              </a:rPr>
              <a:t>Для правки формата примечаний щёлкните мышью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ru-RU" sz="1400" spc="-1" strike="noStrike">
                <a:latin typeface="Times New Roman"/>
              </a:rPr>
              <a:t>&lt;верхний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ru-RU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ru-RU" sz="1400" spc="-1" strike="noStrike">
                <a:latin typeface="Times New Roman"/>
              </a:rPr>
              <a:t>&lt;дата/время&gt;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ru-RU" sz="1400" spc="-1" strike="noStrike">
                <a:latin typeface="Times New Roman"/>
              </a:defRPr>
            </a:lvl1pPr>
          </a:lstStyle>
          <a:p>
            <a:r>
              <a:rPr b="0" lang="ru-RU" sz="1400" spc="-1" strike="noStrike">
                <a:latin typeface="Times New Roman"/>
              </a:rPr>
              <a:t>&lt;нижний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ru-RU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BF7612FC-DBDF-4775-A5CF-9A3652903AAE}" type="slidenum">
              <a:rPr b="0" lang="ru-RU" sz="1400" spc="-1" strike="noStrike">
                <a:latin typeface="Times New Roman"/>
              </a:rPr>
              <a:t>&lt;номер&gt;</a:t>
            </a:fld>
            <a:endParaRPr b="0" lang="ru-RU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hyperlink" Target="https://ru.wikipedia.org/wiki/&#1055;&#1077;&#1088;&#1074;&#1080;&#1095;&#1085;&#1099;&#1081;_&#1072;&#1083;&#1092;&#1072;&#1074;&#1080;&#1090;" TargetMode="External"/><Relationship Id="rId2" Type="http://schemas.openxmlformats.org/officeDocument/2006/relationships/slide" Target="../slides/slide39.xml"/><Relationship Id="rId3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
</Relationships>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
</Relationships>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
</Relationships>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
</Relationships>
</file>

<file path=ppt/notesSlides/_rels/notesSlide58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
</Relationships>
</file>

<file path=ppt/notesSlides/_rels/notesSlide59.xml.rels><?xml version="1.0" encoding="UTF-8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60.xml.rels><?xml version="1.0" encoding="UTF-8"?>
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
</Relationships>
</file>

<file path=ppt/notesSlides/_rels/notesSlide64.xml.rels><?xml version="1.0" encoding="UTF-8"?>
<Relationships xmlns="http://schemas.openxmlformats.org/package/2006/relationships"><Relationship Id="rId1" Type="http://schemas.openxmlformats.org/officeDocument/2006/relationships/slide" Target="../slides/slide64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Прогноз в листе является вещественным числом, если решается задача регрессии. 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Если же решается задача классификации, то в качестве прогноза выступает или класс, или распределение вероятностей̆ классов.</a:t>
            </a:r>
            <a:endParaRPr b="0" lang="ru-RU" sz="1200" spc="-1" strike="noStrike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Пусть решается задача классификации с двумя признаками и тремя классами. 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Видно, что решающее дерево может очень неплохо отделить каждый̆ класс от всех остальных. 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Видно, что разделяющая поверхность каждого класса кусочно-постоянная, и при этом каждая сторона поверхности параллельна оси координат, так как каждое условие сравнивает значение равно одного признака с порогом. 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200" spc="-1" strike="noStrike"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В то же время решающее дерево вполне может переобучиться: его можно сделать настолько глубоким, что каждый̆ лист решающего дерева будет соответствовать ровно одному объекту обучающей̆ выборки. 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В этом случае, если записать в каждом листе ответ соответствующего объекта, на обучающей̆ выборке получается нулевая ошибка. 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Дерево получается явно переобученным. 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Вот пример такого дерева: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…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Это дерево идеально отделило синий̆ от красного класса, но разделяющая поверхность получилась безумно сложной̆ — видно, что этот алгоритм переобучился и от него не будет никакой̆ пользы на тестовой̆ выборке. 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200" spc="-1" strike="noStrike"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Пусть решается задача регрессии с одним признаком, по которому нужно восстановить значение целевой переменной. 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Не очень глубокое дерево восстанавливает зависимость примерно так: 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Восстановленная зависимость будет кусочно-постоянной, но в целом будет иметь неплохое качество. </a:t>
            </a:r>
            <a:endParaRPr b="0" lang="ru-RU" sz="1200" spc="-1" strike="noStrike"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При увеличении глубины дерева получившаяся функция будет иметь следующий̆ вид: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…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Видно, что дерево подогналось под выбросы и его качество уже будет не таким хорошим. 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Дерево переобучилось из-за того, что его глубина слишком большая. 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200" spc="-1" strike="noStrike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ru-RU" sz="2000" spc="-1" strike="noStrike">
                <a:latin typeface="Arial"/>
              </a:rPr>
              <a:t>Итак, мы с вами узнали, что такое решающее дерево, и поговорили о том, что оно последовательно проверяет простые условия и приходит в тот или иной лист, где записан прогноз. </a:t>
            </a:r>
            <a:endParaRPr b="0" lang="ru-R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2000" spc="-1" strike="noStrike">
                <a:latin typeface="Arial"/>
              </a:rPr>
              <a:t>Деревья интерпретируемы, но при этом позволяют восстанавливать очень сложные зависимости. </a:t>
            </a:r>
            <a:endParaRPr b="0" lang="ru-R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2000" spc="-1" strike="noStrike">
                <a:latin typeface="Arial"/>
              </a:rPr>
              <a:t>Из-за этого они довольно легко переобучаются под обучающую выборку. </a:t>
            </a:r>
            <a:endParaRPr b="0" lang="ru-R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2000" spc="-1" strike="noStrike">
                <a:latin typeface="Arial"/>
              </a:rPr>
              <a:t>Далее мы продолжим разговор о решающих деревьях и обсудим, как именно можно их обучать.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В данном разделе будет рассмотрен вопрос, как строить решающие деревья и как обучать их по конкретной̆ выборке. 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200" spc="-1" strike="noStrike"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latin typeface="Arial"/>
              </a:rPr>
              <a:t>Ранее 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было показано, что решающие деревья очень легко переобучаются. 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В том числе можно построить дерево, у которого каждый лист будет соответствовать одному объекту обучающей выборки. 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Это дерево строит очень-очень сложную разделяющую поверхность и, очевидно, переобучено. 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200" spc="-1" strike="noStrike"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Поскольку всегда можно построить такое дерево, которое не ошибается на обучающей выборке и будет переобученным, имеет смысл искать минимальное (например, с минимальным числом листьев) дерево из имеющих нулевую ошибку. 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Но, к сожалению, задача отыскания такого дерева –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NP-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полная, то есть ее невозможно решить за разумное время. 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200" spc="-1" strike="noStrike"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В машинном обучении применяется жадный способ построения решающего дерева от корня к листьям. 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Сначала выбирается корень, который разбивает выборку на две. 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Затем разбивается каждый из потомков этого корня и так далее. 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Дерево ветвится до тех пор, пока этого не будет достаточно. 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200" spc="-1" strike="noStrike">
              <a:latin typeface="Arial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Остается уточнить способ разбиения каждого потомка. 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Как было сказано ранее, в качестве условия в каждой вершине строящегося дерева будет использоваться простейшее условие: значение одного из признаков будет сравниваться с некоторым порогом. 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200" spc="-1" strike="noStrike">
              <a:latin typeface="Arial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Пусть в вершину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 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попало множество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X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_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 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объектов из обучающей выборки. 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Параметры в условии [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x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_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j ≤ t] 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будут выбраны так, чтобы минимизировать данный критерий ошибки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Q(X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_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m,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j,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t), 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зависящий от этих параметров: …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Параметры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j 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и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 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можно подбирать перебором. 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Действительно, признаков конечное число, а из всех возможных значений порога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 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можно рассматривать только те, при которых получаются различные разбиения. 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Можно показать, что таких значений параметра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 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столько, сколько различных значений признака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x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_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j 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на обучающей̆ выборке. 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200" spc="-1" strike="noStrike"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После того, как параметры были выбраны, множество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X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_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 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объектов из обучающей выборки разбивается на два множества 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X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_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 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=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x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∈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X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_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|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[x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_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j ≤t]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, 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X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_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r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 =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x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∈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X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_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|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[x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_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j &gt;t]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, 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каждое из которых соответствует своей дочерней вершине.</a:t>
            </a:r>
            <a:br>
              <a:rPr sz="1200"/>
            </a:b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Предложенную процедуру можно продолжить для каждой из дочерних вершин: в этом случае дерево будет все больше и больше углубляться. 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ru-RU" sz="1200" spc="-1" strike="noStrike">
              <a:latin typeface="Arial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Такой процесс рано или поздно должен остановиться, и очередная дочерняя вершина будет объявлена листком, а не разделена пополам. 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Этот момент определяется критерием остановки. 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Существует много различных вариантов критерия остановки: 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• 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Если в вершину попал только один объект обучающей̆ выборки 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• 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Если все объекты принадлежат одному классу (в задачах классификации), дальше разбивать не имеет смысла. 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• 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Можно также останавливать разбиение, если глубина дерева достигла определенного значения. 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Возможные критерии останова будут обсуждаться позднее.</a:t>
            </a:r>
            <a:br>
              <a:rPr sz="1200"/>
            </a:b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ru-RU" sz="1200" spc="-1" strike="noStrike">
              <a:latin typeface="Arial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 type="sldNum" idx="3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Если какая-то вершина не была поделена, а была объявлена листом, нужно определить прогноз, который будет содержаться в данном листе. 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В этот лист попала некоторая подвыборка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X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_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 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исходной обучающей выборки и требуется выбрать такой прогноз, который будет оптимален для данной подвыборки. 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В задаче регрессии, если функционал — среднеквадратичная ошибка, оптимально давать средний ответ по этой подвыборке: …</a:t>
            </a:r>
            <a:br>
              <a:rPr sz="1200"/>
            </a:b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В задаче классификации оптимально возвращать тот класс, который наиболее популярен среди объектов в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X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_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m: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 …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ru-RU" sz="1200" spc="-1" strike="noStrike"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 type="sldNum" idx="3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Если требуется указать вероятности классов, их можно указать как долю объектов разных классов в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X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_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m: 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…</a:t>
            </a:r>
            <a:endParaRPr b="0" lang="ru-RU" sz="1200" spc="-1" strike="noStrike">
              <a:latin typeface="Arial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 type="sldNum" idx="3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ru-RU" sz="2000" spc="-1" strike="noStrike">
                <a:latin typeface="Arial"/>
              </a:rPr>
              <a:t>У нас остались открытыми два вопроса: </a:t>
            </a:r>
            <a:endParaRPr b="0" lang="ru-R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2000" spc="-1" strike="noStrike">
                <a:latin typeface="Arial"/>
              </a:rPr>
              <a:t>как именно разбивать, </a:t>
            </a:r>
            <a:endParaRPr b="0" lang="ru-R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2000" spc="-1" strike="noStrike">
                <a:latin typeface="Arial"/>
              </a:rPr>
              <a:t>как задавать критерии разбиения, </a:t>
            </a:r>
            <a:endParaRPr b="0" lang="ru-R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2000" spc="-1" strike="noStrike">
                <a:latin typeface="Arial"/>
              </a:rPr>
              <a:t>как оценивать ошибку разбиения в данной вершине и </a:t>
            </a:r>
            <a:endParaRPr b="0" lang="ru-R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ru-R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2000" spc="-1" strike="noStrike">
                <a:latin typeface="Arial"/>
              </a:rPr>
              <a:t>как выбирать критерий останова?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341" name="PlaceHolder 3"/>
          <p:cNvSpPr>
            <a:spLocks noGrp="1"/>
          </p:cNvSpPr>
          <p:nvPr>
            <p:ph type="sldNum" idx="3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ru-RU" sz="2000" spc="-1" strike="noStrike">
                <a:latin typeface="Arial"/>
              </a:rPr>
              <a:t>Мы обсудили, что решающие деревья удобно строить жадно – от корня к листьям, при этом конкретное разбиение в каждой вершине выбирается, исходя из некого критерия ошибки, о котором будем говорить позже. </a:t>
            </a:r>
            <a:endParaRPr b="0" lang="ru-R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2000" spc="-1" strike="noStrike">
                <a:latin typeface="Arial"/>
              </a:rPr>
              <a:t>Также нужно задать некоторый критерий останова, который определяет, следует ли данную вершину разбивать дальше или же уже можно сделать ее листом. </a:t>
            </a:r>
            <a:endParaRPr b="0" lang="ru-R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2000" spc="-1" strike="noStrike">
                <a:latin typeface="Arial"/>
              </a:rPr>
              <a:t>Также мы обсудили, как именно выбирать прогнозы в листьях, в задачах классификации и регрессии. </a:t>
            </a:r>
            <a:endParaRPr b="0" lang="ru-R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2000" spc="-1" strike="noStrike">
                <a:latin typeface="Arial"/>
              </a:rPr>
              <a:t>В следующей части мы продолжим разговор и поговорим о том, как задавать критерии ошибки.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latin typeface="Arial"/>
              </a:rPr>
              <a:t>Здесь 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речь пойдёт о критериях информативности, с помощью которых можно выбирать оптимальное разбиение при построении решающего дерева. 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200" spc="-1" strike="noStrike"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633960" y="4320000"/>
            <a:ext cx="5486040" cy="432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ru-RU" sz="1600" spc="-1" strike="noStrike">
                <a:latin typeface="Arial"/>
              </a:rPr>
              <a:t>Как мы с вами договорились, решающее дерево будем строить простое, у которого в каждой вершине записано условие, которое берет значение </a:t>
            </a:r>
            <a:r>
              <a:rPr b="0" lang="en-US" sz="1600" spc="-1" strike="noStrike">
                <a:latin typeface="Arial"/>
              </a:rPr>
              <a:t>j-</a:t>
            </a:r>
            <a:r>
              <a:rPr b="0" lang="ru-RU" sz="1600" spc="-1" strike="noStrike">
                <a:latin typeface="Arial"/>
              </a:rPr>
              <a:t>го признака, сравнивает его с порогом </a:t>
            </a:r>
            <a:r>
              <a:rPr b="0" lang="en-US" sz="1600" spc="-1" strike="noStrike">
                <a:latin typeface="Arial"/>
              </a:rPr>
              <a:t>t,</a:t>
            </a:r>
            <a:endParaRPr b="0" lang="ru-RU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1600" spc="-1" strike="noStrike">
                <a:latin typeface="Arial"/>
              </a:rPr>
              <a:t>и если значение признака меньше порога </a:t>
            </a:r>
            <a:r>
              <a:rPr b="0" lang="en-US" sz="1600" spc="-1" strike="noStrike">
                <a:latin typeface="Arial"/>
              </a:rPr>
              <a:t>t, </a:t>
            </a:r>
            <a:r>
              <a:rPr b="0" lang="ru-RU" sz="1600" spc="-1" strike="noStrike">
                <a:latin typeface="Arial"/>
              </a:rPr>
              <a:t>то объект идет в левое поддерево, если больше, то в правое поддерево. </a:t>
            </a:r>
            <a:endParaRPr b="0" lang="ru-RU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1600" spc="-1" strike="noStrike">
                <a:latin typeface="Arial"/>
              </a:rPr>
              <a:t>Допустим, у нас есть некоторая вершина с номером </a:t>
            </a:r>
            <a:r>
              <a:rPr b="0" lang="en-US" sz="1600" spc="-1" strike="noStrike">
                <a:latin typeface="Arial"/>
              </a:rPr>
              <a:t>m, </a:t>
            </a:r>
            <a:r>
              <a:rPr b="0" lang="ru-RU" sz="1600" spc="-1" strike="noStrike">
                <a:latin typeface="Arial"/>
              </a:rPr>
              <a:t>в которую попала подвыборка</a:t>
            </a:r>
            <a:r>
              <a:rPr b="0" lang="en-US" sz="1600" spc="-1" strike="noStrike">
                <a:latin typeface="Arial"/>
              </a:rPr>
              <a:t> </a:t>
            </a:r>
            <a:r>
              <a:rPr b="0" lang="ru-RU" sz="1600" spc="-1" strike="noStrike">
                <a:latin typeface="Arial"/>
              </a:rPr>
              <a:t>обучающей выборки </a:t>
            </a:r>
            <a:r>
              <a:rPr b="0" lang="en-US" sz="1600" spc="-1" strike="noStrike">
                <a:latin typeface="Arial"/>
              </a:rPr>
              <a:t>X_m, </a:t>
            </a:r>
            <a:r>
              <a:rPr b="0" lang="ru-RU" sz="1600" spc="-1" strike="noStrike">
                <a:latin typeface="Arial"/>
              </a:rPr>
              <a:t>и мы хотим разбить эту вершину на два поддерева. </a:t>
            </a:r>
            <a:endParaRPr b="0" lang="ru-RU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1600" spc="-1" strike="noStrike">
                <a:latin typeface="Arial"/>
              </a:rPr>
              <a:t>Мы уже говорили, что будем делать это с помощью критерия ошибки, который показывает, насколько качественно</a:t>
            </a:r>
            <a:r>
              <a:rPr b="0" lang="en-US" sz="1600" spc="-1" strike="noStrike">
                <a:latin typeface="Arial"/>
              </a:rPr>
              <a:t> </a:t>
            </a:r>
            <a:r>
              <a:rPr b="0" lang="ru-RU" sz="1600" spc="-1" strike="noStrike">
                <a:latin typeface="Arial"/>
              </a:rPr>
              <a:t>данное условие, данная пара (признак </a:t>
            </a:r>
            <a:r>
              <a:rPr b="0" lang="en-US" sz="1600" spc="-1" strike="noStrike">
                <a:latin typeface="Arial"/>
              </a:rPr>
              <a:t>j </a:t>
            </a:r>
            <a:r>
              <a:rPr b="0" lang="ru-RU" sz="1600" spc="-1" strike="noStrike">
                <a:latin typeface="Arial"/>
              </a:rPr>
              <a:t>и порог </a:t>
            </a:r>
            <a:r>
              <a:rPr b="0" lang="en-US" sz="1600" spc="-1" strike="noStrike">
                <a:latin typeface="Arial"/>
              </a:rPr>
              <a:t>t) </a:t>
            </a:r>
            <a:r>
              <a:rPr b="0" lang="ru-RU" sz="1600" spc="-1" strike="noStrike">
                <a:latin typeface="Arial"/>
              </a:rPr>
              <a:t>разбивает объект, попавший в эту выборку, на две подвыборки. </a:t>
            </a:r>
            <a:endParaRPr b="0" lang="ru-RU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1600" spc="-1" strike="noStrike">
                <a:latin typeface="Arial"/>
              </a:rPr>
              <a:t>Этот критерий обозначается буквой </a:t>
            </a:r>
            <a:r>
              <a:rPr b="0" lang="en-US" sz="1600" spc="-1" strike="noStrike">
                <a:latin typeface="Arial"/>
              </a:rPr>
              <a:t>Q.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sldNum" idx="3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Решающие деревья — это семейство алгоритмов, которое очень сильно отличается от линейных моделей̆, но в то же время играет важную роль в машинном обучении. 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200" spc="-1" strike="noStrike"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3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ru-RU" sz="2000" spc="-1" strike="noStrike">
                <a:latin typeface="Arial"/>
              </a:rPr>
              <a:t>После того, как конкретный критерий выбран, мы разбиваем выборку </a:t>
            </a:r>
            <a:r>
              <a:rPr b="0" lang="en-US" sz="2000" spc="-1" strike="noStrike">
                <a:latin typeface="Arial"/>
              </a:rPr>
              <a:t>X</a:t>
            </a:r>
            <a:r>
              <a:rPr b="0" lang="ru-RU" sz="2000" spc="-1" strike="noStrike">
                <a:latin typeface="Arial"/>
              </a:rPr>
              <a:t>_</a:t>
            </a:r>
            <a:r>
              <a:rPr b="0" lang="en-US" sz="2000" spc="-1" strike="noStrike">
                <a:latin typeface="Arial"/>
              </a:rPr>
              <a:t>m </a:t>
            </a:r>
            <a:r>
              <a:rPr b="0" lang="ru-RU" sz="2000" spc="-1" strike="noStrike">
                <a:latin typeface="Arial"/>
              </a:rPr>
              <a:t>на две части. </a:t>
            </a:r>
            <a:endParaRPr b="0" lang="ru-R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X</a:t>
            </a:r>
            <a:r>
              <a:rPr b="0" lang="ru-RU" sz="2000" spc="-1" strike="noStrike">
                <a:latin typeface="Arial"/>
              </a:rPr>
              <a:t>_</a:t>
            </a:r>
            <a:r>
              <a:rPr b="0" lang="en-US" sz="2000" spc="-1" strike="noStrike">
                <a:latin typeface="Arial"/>
              </a:rPr>
              <a:t>l — </a:t>
            </a:r>
            <a:r>
              <a:rPr b="0" lang="ru-RU" sz="2000" spc="-1" strike="noStrike">
                <a:latin typeface="Arial"/>
              </a:rPr>
              <a:t>это те объекты, у которых значения </a:t>
            </a:r>
            <a:r>
              <a:rPr b="0" lang="en-US" sz="2000" spc="-1" strike="noStrike">
                <a:latin typeface="Arial"/>
              </a:rPr>
              <a:t>j-</a:t>
            </a:r>
            <a:r>
              <a:rPr b="0" lang="ru-RU" sz="2000" spc="-1" strike="noStrike">
                <a:latin typeface="Arial"/>
              </a:rPr>
              <a:t>го признака меньше или равно порога </a:t>
            </a:r>
            <a:r>
              <a:rPr b="0" lang="en-US" sz="2000" spc="-1" strike="noStrike">
                <a:latin typeface="Arial"/>
              </a:rPr>
              <a:t>t, </a:t>
            </a:r>
            <a:r>
              <a:rPr b="0" lang="ru-RU" sz="2000" spc="-1" strike="noStrike">
                <a:latin typeface="Arial"/>
              </a:rPr>
              <a:t>и </a:t>
            </a:r>
            <a:endParaRPr b="0" lang="ru-R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X</a:t>
            </a:r>
            <a:r>
              <a:rPr b="0" lang="ru-RU" sz="2000" spc="-1" strike="noStrike">
                <a:latin typeface="Arial"/>
              </a:rPr>
              <a:t>_</a:t>
            </a:r>
            <a:r>
              <a:rPr b="0" lang="en-US" sz="2000" spc="-1" strike="noStrike">
                <a:latin typeface="Arial"/>
              </a:rPr>
              <a:t>r — </a:t>
            </a:r>
            <a:r>
              <a:rPr b="0" lang="ru-RU" sz="2000" spc="-1" strike="noStrike">
                <a:latin typeface="Arial"/>
              </a:rPr>
              <a:t>это те объекты, у которого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ru-RU" sz="2000" spc="-1" strike="noStrike">
                <a:latin typeface="Arial"/>
              </a:rPr>
              <a:t>значения </a:t>
            </a:r>
            <a:r>
              <a:rPr b="0" lang="en-US" sz="2000" spc="-1" strike="noStrike">
                <a:latin typeface="Arial"/>
              </a:rPr>
              <a:t>j-</a:t>
            </a:r>
            <a:r>
              <a:rPr b="0" lang="ru-RU" sz="2000" spc="-1" strike="noStrike">
                <a:latin typeface="Arial"/>
              </a:rPr>
              <a:t>го признака больше порога </a:t>
            </a:r>
            <a:r>
              <a:rPr b="0" lang="en-US" sz="2000" spc="-1" strike="noStrike">
                <a:latin typeface="Arial"/>
              </a:rPr>
              <a:t>t. </a:t>
            </a:r>
            <a:endParaRPr b="0" lang="ru-R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2000" spc="-1" strike="noStrike">
                <a:latin typeface="Arial"/>
              </a:rPr>
              <a:t>Выборка </a:t>
            </a:r>
            <a:r>
              <a:rPr b="0" lang="en-US" sz="2000" spc="-1" strike="noStrike">
                <a:latin typeface="Arial"/>
              </a:rPr>
              <a:t>X</a:t>
            </a:r>
            <a:r>
              <a:rPr b="0" lang="ru-RU" sz="2000" spc="-1" strike="noStrike">
                <a:latin typeface="Arial"/>
              </a:rPr>
              <a:t>_</a:t>
            </a:r>
            <a:r>
              <a:rPr b="0" lang="en-US" sz="2000" spc="-1" strike="noStrike">
                <a:latin typeface="Arial"/>
              </a:rPr>
              <a:t>l </a:t>
            </a:r>
            <a:r>
              <a:rPr b="0" lang="ru-RU" sz="2000" spc="-1" strike="noStrike">
                <a:latin typeface="Arial"/>
              </a:rPr>
              <a:t>отправляется в левое поддерево, выборка </a:t>
            </a:r>
            <a:r>
              <a:rPr b="0" lang="en-US" sz="2000" spc="-1" strike="noStrike">
                <a:latin typeface="Arial"/>
              </a:rPr>
              <a:t>X</a:t>
            </a:r>
            <a:r>
              <a:rPr b="0" lang="ru-RU" sz="2000" spc="-1" strike="noStrike">
                <a:latin typeface="Arial"/>
              </a:rPr>
              <a:t>_</a:t>
            </a:r>
            <a:r>
              <a:rPr b="0" lang="en-US" sz="2000" spc="-1" strike="noStrike">
                <a:latin typeface="Arial"/>
              </a:rPr>
              <a:t>r </a:t>
            </a:r>
            <a:r>
              <a:rPr b="0" lang="ru-RU" sz="2000" spc="-1" strike="noStrike">
                <a:latin typeface="Arial"/>
              </a:rPr>
              <a:t>отправляется в правое поддерево. </a:t>
            </a:r>
            <a:endParaRPr b="0" lang="ru-R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2000" spc="-1" strike="noStrike">
                <a:latin typeface="Arial"/>
              </a:rPr>
              <a:t>После этого можно повторить процедуру для левого и правого листа, который мы породили из данной вершины.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353" name="PlaceHolder 3"/>
          <p:cNvSpPr>
            <a:spLocks noGrp="1"/>
          </p:cNvSpPr>
          <p:nvPr>
            <p:ph type="sldNum" idx="4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Критерий ошибки записывается следующим образом: 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Q(X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_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m,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j,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t)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= |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X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_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|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H(X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_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l)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+ |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X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_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r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|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H(X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_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r) 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                      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--------               ---------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                      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|X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_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 | 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            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|X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_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 | 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и состоит из двух слагаемых, каждое из которых соответствует своему листу.</a:t>
            </a:r>
            <a:br>
              <a:rPr sz="1200"/>
            </a:b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Функция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H(X) 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называется критерием информативности: </a:t>
            </a:r>
            <a:r>
              <a:rPr b="1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ее значение должно быть тем меньше, чем меньше разброс ответов в </a:t>
            </a: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X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.</a:t>
            </a:r>
            <a:endParaRPr b="0" lang="ru-RU" sz="1200" spc="-1" strike="noStrike">
              <a:latin typeface="Arial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ru-RU" sz="2000" spc="-1" strike="noStrike">
                <a:latin typeface="Arial"/>
              </a:rPr>
              <a:t>Давайте разберемся, что означают его части. </a:t>
            </a:r>
            <a:endParaRPr b="0" lang="ru-R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2000" spc="-1" strike="noStrike">
                <a:latin typeface="Arial"/>
              </a:rPr>
              <a:t>Он состоит из двух слагаемых. </a:t>
            </a:r>
            <a:endParaRPr b="0" lang="ru-R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2000" spc="-1" strike="noStrike">
                <a:latin typeface="Arial"/>
              </a:rPr>
              <a:t>В первом слагаемом используется функция </a:t>
            </a:r>
            <a:r>
              <a:rPr b="0" lang="en-US" sz="2000" spc="-1" strike="noStrike">
                <a:latin typeface="Arial"/>
              </a:rPr>
              <a:t>H,</a:t>
            </a:r>
            <a:r>
              <a:rPr b="0" lang="ru-RU" sz="2000" spc="-1" strike="noStrike">
                <a:latin typeface="Arial"/>
              </a:rPr>
              <a:t> которой на вход передается выборка </a:t>
            </a:r>
            <a:r>
              <a:rPr b="0" lang="en-US" sz="2000" spc="-1" strike="noStrike">
                <a:latin typeface="Arial"/>
              </a:rPr>
              <a:t>X</a:t>
            </a:r>
            <a:r>
              <a:rPr b="0" lang="ru-RU" sz="2000" spc="-1" strike="noStrike">
                <a:latin typeface="Arial"/>
              </a:rPr>
              <a:t>_</a:t>
            </a:r>
            <a:r>
              <a:rPr b="0" lang="en-US" sz="2000" spc="-1" strike="noStrike">
                <a:latin typeface="Arial"/>
              </a:rPr>
              <a:t>l, </a:t>
            </a:r>
            <a:r>
              <a:rPr b="0" lang="ru-RU" sz="2000" spc="-1" strike="noStrike">
                <a:latin typeface="Arial"/>
              </a:rPr>
              <a:t>то есть та часть объектов, которая пойдет в левое поддерево. </a:t>
            </a:r>
            <a:endParaRPr b="0" lang="ru-R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2000" spc="-1" strike="noStrike">
                <a:latin typeface="Arial"/>
              </a:rPr>
              <a:t>Функция </a:t>
            </a:r>
            <a:r>
              <a:rPr b="0" lang="en-US" sz="2000" spc="-1" strike="noStrike">
                <a:latin typeface="Arial"/>
              </a:rPr>
              <a:t>H </a:t>
            </a:r>
            <a:r>
              <a:rPr b="0" lang="ru-RU" sz="2000" spc="-1" strike="noStrike">
                <a:latin typeface="Arial"/>
              </a:rPr>
              <a:t>должна измерять качество этого подмножества, то есть насколько сильный разброс ответов имеет место при попадании выборки </a:t>
            </a:r>
            <a:r>
              <a:rPr b="0" lang="en-US" sz="2000" spc="-1" strike="noStrike">
                <a:latin typeface="Arial"/>
              </a:rPr>
              <a:t>X</a:t>
            </a:r>
            <a:r>
              <a:rPr b="0" lang="ru-RU" sz="2000" spc="-1" strike="noStrike">
                <a:latin typeface="Arial"/>
              </a:rPr>
              <a:t>_</a:t>
            </a:r>
            <a:r>
              <a:rPr b="0" lang="en-US" sz="2000" spc="-1" strike="noStrike">
                <a:latin typeface="Arial"/>
              </a:rPr>
              <a:t>l </a:t>
            </a:r>
            <a:r>
              <a:rPr b="0" lang="ru-RU" sz="2000" spc="-1" strike="noStrike">
                <a:latin typeface="Arial"/>
              </a:rPr>
              <a:t>в левое поддерево. 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 type="sldNum" idx="4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ru-RU" sz="2000" spc="-1" strike="noStrike">
                <a:latin typeface="Arial"/>
              </a:rPr>
              <a:t>Аналогично второе слагаемое измеряет то же самое для правого поддерева, в нем функцию </a:t>
            </a:r>
            <a:r>
              <a:rPr b="0" lang="en-US" sz="2000" spc="-1" strike="noStrike">
                <a:latin typeface="Arial"/>
              </a:rPr>
              <a:t>H </a:t>
            </a:r>
            <a:r>
              <a:rPr b="0" lang="ru-RU" sz="2000" spc="-1" strike="noStrike">
                <a:latin typeface="Arial"/>
              </a:rPr>
              <a:t>передает выборка </a:t>
            </a:r>
            <a:r>
              <a:rPr b="0" lang="en-US" sz="2000" spc="-1" strike="noStrike">
                <a:latin typeface="Arial"/>
              </a:rPr>
              <a:t>X</a:t>
            </a:r>
            <a:r>
              <a:rPr b="0" lang="ru-RU" sz="2000" spc="-1" strike="noStrike">
                <a:latin typeface="Arial"/>
              </a:rPr>
              <a:t>_</a:t>
            </a:r>
            <a:r>
              <a:rPr b="0" lang="en-US" sz="2000" spc="-1" strike="noStrike">
                <a:latin typeface="Arial"/>
              </a:rPr>
              <a:t>r,</a:t>
            </a:r>
            <a:r>
              <a:rPr b="0" lang="ru-RU" sz="2000" spc="-1" strike="noStrike">
                <a:latin typeface="Arial"/>
              </a:rPr>
              <a:t> и она должна измерить, насколько силен разброс ответов в подмножестве </a:t>
            </a:r>
            <a:r>
              <a:rPr b="0" lang="en-US" sz="2000" spc="-1" strike="noStrike">
                <a:latin typeface="Arial"/>
              </a:rPr>
              <a:t>X</a:t>
            </a:r>
            <a:r>
              <a:rPr b="0" lang="ru-RU" sz="2000" spc="-1" strike="noStrike">
                <a:latin typeface="Arial"/>
              </a:rPr>
              <a:t>_</a:t>
            </a:r>
            <a:r>
              <a:rPr b="0" lang="en-US" sz="2000" spc="-1" strike="noStrike">
                <a:latin typeface="Arial"/>
              </a:rPr>
              <a:t>r. </a:t>
            </a:r>
            <a:endParaRPr b="0" lang="ru-R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1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значение должно быть тем меньше, чем меньше разброс ответов</a:t>
            </a:r>
            <a:endParaRPr b="0" lang="ru-RU" sz="1200" spc="-1" strike="noStrike"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 type="sldNum" idx="4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3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ru-RU" sz="2000" spc="-1" strike="noStrike">
                <a:latin typeface="Arial"/>
              </a:rPr>
              <a:t>Обратите внимание, что значение функции </a:t>
            </a:r>
            <a:r>
              <a:rPr b="0" lang="en-US" sz="2000" spc="-1" strike="noStrike">
                <a:latin typeface="Arial"/>
              </a:rPr>
              <a:t>H </a:t>
            </a:r>
            <a:r>
              <a:rPr b="0" lang="ru-RU" sz="2000" spc="-1" strike="noStrike">
                <a:latin typeface="Arial"/>
              </a:rPr>
              <a:t>на </a:t>
            </a:r>
            <a:r>
              <a:rPr b="0" lang="en-US" sz="2000" spc="-1" strike="noStrike">
                <a:latin typeface="Arial"/>
              </a:rPr>
              <a:t>X</a:t>
            </a:r>
            <a:r>
              <a:rPr b="0" lang="ru-RU" sz="2000" spc="-1" strike="noStrike">
                <a:latin typeface="Arial"/>
              </a:rPr>
              <a:t>_</a:t>
            </a:r>
            <a:r>
              <a:rPr b="0" lang="en-US" sz="2000" spc="-1" strike="noStrike">
                <a:latin typeface="Arial"/>
              </a:rPr>
              <a:t>l </a:t>
            </a:r>
            <a:r>
              <a:rPr b="0" lang="ru-RU" sz="2000" spc="-1" strike="noStrike">
                <a:latin typeface="Arial"/>
              </a:rPr>
              <a:t>и </a:t>
            </a:r>
            <a:r>
              <a:rPr b="0" lang="en-US" sz="2000" spc="-1" strike="noStrike">
                <a:latin typeface="Arial"/>
              </a:rPr>
              <a:t>X</a:t>
            </a:r>
            <a:r>
              <a:rPr b="0" lang="ru-RU" sz="2000" spc="-1" strike="noStrike">
                <a:latin typeface="Arial"/>
              </a:rPr>
              <a:t>_</a:t>
            </a:r>
            <a:r>
              <a:rPr b="0" lang="en-US" sz="2000" spc="-1" strike="noStrike">
                <a:latin typeface="Arial"/>
              </a:rPr>
              <a:t>r </a:t>
            </a:r>
            <a:r>
              <a:rPr b="0" lang="ru-RU" sz="2000" spc="-1" strike="noStrike">
                <a:latin typeface="Arial"/>
              </a:rPr>
              <a:t>нормируется, они домножаются на коэффициенты, которые равны доли объектов, которая идет влево, и доли объектов, которая идет вправо. </a:t>
            </a:r>
            <a:endParaRPr b="0" lang="ru-R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2000" spc="-1" strike="noStrike">
                <a:latin typeface="Arial"/>
              </a:rPr>
              <a:t>Зачем это нужно?</a:t>
            </a:r>
            <a:endParaRPr b="0" lang="ru-R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2000" spc="-1" strike="noStrike">
                <a:latin typeface="Arial"/>
              </a:rPr>
              <a:t>Представьте, что у нас в вершине </a:t>
            </a:r>
            <a:r>
              <a:rPr b="0" lang="en-US" sz="2000" spc="-1" strike="noStrike">
                <a:latin typeface="Arial"/>
              </a:rPr>
              <a:t>m </a:t>
            </a:r>
            <a:r>
              <a:rPr b="0" lang="ru-RU" sz="2000" spc="-1" strike="noStrike">
                <a:latin typeface="Arial"/>
              </a:rPr>
              <a:t>находится 1000 объектов, и из них 990 идут в левое поддерево, и 10 — в правое поддерево. </a:t>
            </a:r>
            <a:endParaRPr b="0" lang="ru-R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2000" spc="-1" strike="noStrike">
                <a:latin typeface="Arial"/>
              </a:rPr>
              <a:t>При этом 990 объектов, которые идут влево, оказываются одного класса, то есть это очень хорошее поддерево, а 10 объектов, которые идут вправо, относятся ко всем возможным классам. Распределение классов там равномерное, то есть эта подвыборка получается плохой, но при этом в ней всего 10 объектов, и нам не так страшно, что она получилась плохой, при том, что 990 попали в правильную вершину. </a:t>
            </a:r>
            <a:endParaRPr b="0" lang="ru-R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2000" spc="-1" strike="noStrike">
                <a:latin typeface="Arial"/>
              </a:rPr>
              <a:t>Поэтому нам важно домножать значение качества подмножества на размер этого подмножества. </a:t>
            </a:r>
            <a:endParaRPr b="0" lang="ru-R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ru-RU" sz="2000" spc="-1" strike="noStrike">
              <a:latin typeface="Arial"/>
            </a:endParaRPr>
          </a:p>
        </p:txBody>
      </p:sp>
      <p:sp>
        <p:nvSpPr>
          <p:cNvPr id="365" name="PlaceHolder 3"/>
          <p:cNvSpPr>
            <a:spLocks noGrp="1"/>
          </p:cNvSpPr>
          <p:nvPr>
            <p:ph type="sldNum" idx="4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latin typeface="Arial"/>
              </a:rPr>
              <a:t>Итак, функция </a:t>
            </a:r>
            <a:r>
              <a:rPr b="0" lang="en-US" sz="2000" spc="-1" strike="noStrike">
                <a:latin typeface="Arial"/>
              </a:rPr>
              <a:t>H(X) </a:t>
            </a:r>
            <a:r>
              <a:rPr b="0" lang="ru-RU" sz="2000" spc="-1" strike="noStrike">
                <a:latin typeface="Arial"/>
              </a:rPr>
              <a:t>называется критерием информативности, и она должна измерять, насколько силен разброс ответов в выборке </a:t>
            </a:r>
            <a:r>
              <a:rPr b="0" lang="en-US" sz="2000" spc="-1" strike="noStrike">
                <a:latin typeface="Arial"/>
              </a:rPr>
              <a:t>X. 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latin typeface="Arial"/>
              </a:rPr>
              <a:t>По сути, эта функция зависит от того, какие ответы имеют объекты из множества </a:t>
            </a:r>
            <a:r>
              <a:rPr b="0" lang="en-US" sz="2000" spc="-1" strike="noStrike">
                <a:latin typeface="Arial"/>
              </a:rPr>
              <a:t>X. 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000" spc="-1" strike="noStrike">
                <a:latin typeface="Arial"/>
              </a:rPr>
              <a:t>Ее значение должно быть тем меньше, чем меньше разброс этих ответов.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latin typeface="Arial"/>
              </a:rPr>
              <a:t>Давайте разберем несколько примеров критерия информативности для задач регрессии и классификации.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368" name="PlaceHolder 3"/>
          <p:cNvSpPr>
            <a:spLocks noGrp="1"/>
          </p:cNvSpPr>
          <p:nvPr>
            <p:ph type="sldNum" idx="4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В случае регрессии разброс ответов — это дисперсия, поэтому критерий информативности в задачах регрессии записывается следующим образом: 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2000" spc="-1" strike="noStrike">
                <a:latin typeface="+mn-lt"/>
                <a:ea typeface="+mn-ea"/>
              </a:rPr>
              <a:t>Чтобы ее измерить, сначала вычислим средний ответ выборки </a:t>
            </a:r>
            <a:r>
              <a:rPr b="0" lang="en-US" sz="2000" spc="-1" strike="noStrike">
                <a:latin typeface="+mn-lt"/>
                <a:ea typeface="+mn-ea"/>
              </a:rPr>
              <a:t>X, </a:t>
            </a:r>
            <a:r>
              <a:rPr b="0" lang="ru-RU" sz="2000" spc="-1" strike="noStrike">
                <a:latin typeface="+mn-lt"/>
                <a:ea typeface="+mn-ea"/>
              </a:rPr>
              <a:t>который обозначается буквой </a:t>
            </a:r>
            <a:r>
              <a:rPr b="0" lang="en-US" sz="2000" spc="-1" strike="noStrike">
                <a:latin typeface="+mn-lt"/>
                <a:ea typeface="+mn-ea"/>
              </a:rPr>
              <a:t>y </a:t>
            </a:r>
            <a:r>
              <a:rPr b="0" lang="ru-RU" sz="2000" spc="-1" strike="noStrike">
                <a:latin typeface="+mn-lt"/>
                <a:ea typeface="+mn-ea"/>
              </a:rPr>
              <a:t>с верхней чертой. </a:t>
            </a:r>
            <a:endParaRPr b="0" lang="ru-R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2000" spc="-1" strike="noStrike">
                <a:latin typeface="+mn-lt"/>
                <a:ea typeface="+mn-ea"/>
              </a:rPr>
              <a:t>Он вычисляется просто, как среднее значение. </a:t>
            </a:r>
            <a:endParaRPr b="0" lang="ru-R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2000" spc="-1" strike="noStrike">
                <a:latin typeface="+mn-lt"/>
                <a:ea typeface="+mn-ea"/>
              </a:rPr>
              <a:t>А затем вычислим дисперсию выборки, которая вычисляется как </a:t>
            </a:r>
            <a:r>
              <a:rPr b="1" lang="ru-RU" sz="2000" spc="-1" strike="noStrike">
                <a:latin typeface="+mn-lt"/>
                <a:ea typeface="+mn-ea"/>
              </a:rPr>
              <a:t>среднее значение квадрата отклонения ответа на объекте от среднего ответа по выборке</a:t>
            </a:r>
            <a:r>
              <a:rPr b="0" lang="ru-RU" sz="2000" spc="-1" strike="noStrike">
                <a:latin typeface="+mn-lt"/>
                <a:ea typeface="+mn-ea"/>
              </a:rPr>
              <a:t>.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 type="sldNum" idx="4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ru-RU" sz="2000" spc="-1" strike="noStrike">
                <a:latin typeface="Arial"/>
              </a:rPr>
              <a:t>Перейдем к классификации. </a:t>
            </a:r>
            <a:endParaRPr b="0" lang="ru-R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2000" spc="-1" strike="noStrike">
                <a:latin typeface="Arial"/>
              </a:rPr>
              <a:t>В случае с классификацией все немного сложнее. </a:t>
            </a:r>
            <a:endParaRPr b="0" lang="ru-R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2000" spc="-1" strike="noStrike">
                <a:latin typeface="Arial"/>
              </a:rPr>
              <a:t>Нам понадобится вспомогательная величина, которая показывает для </a:t>
            </a:r>
            <a:r>
              <a:rPr b="0" lang="en-US" sz="2000" spc="-1" strike="noStrike">
                <a:latin typeface="Arial"/>
              </a:rPr>
              <a:t>k-</a:t>
            </a:r>
            <a:r>
              <a:rPr b="0" lang="ru-RU" sz="2000" spc="-1" strike="noStrike">
                <a:latin typeface="Arial"/>
              </a:rPr>
              <a:t>го класса, какова доля объектов класса </a:t>
            </a:r>
            <a:r>
              <a:rPr b="0" lang="en-US" sz="2000" spc="-1" strike="noStrike">
                <a:latin typeface="Arial"/>
              </a:rPr>
              <a:t>k </a:t>
            </a:r>
            <a:r>
              <a:rPr b="0" lang="ru-RU" sz="2000" spc="-1" strike="noStrike">
                <a:latin typeface="Arial"/>
              </a:rPr>
              <a:t>в выборке </a:t>
            </a:r>
            <a:r>
              <a:rPr b="0" lang="en-US" sz="2000" spc="-1" strike="noStrike">
                <a:latin typeface="Arial"/>
              </a:rPr>
              <a:t>X. </a:t>
            </a:r>
            <a:endParaRPr b="0" lang="ru-R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2000" spc="-1" strike="noStrike">
                <a:latin typeface="Arial"/>
              </a:rPr>
              <a:t>Будем обозначать эту величину как </a:t>
            </a:r>
            <a:r>
              <a:rPr b="0" lang="en-US" sz="2000" spc="-1" strike="noStrike">
                <a:latin typeface="Arial"/>
              </a:rPr>
              <a:t>p</a:t>
            </a:r>
            <a:r>
              <a:rPr b="0" lang="ru-RU" sz="2000" spc="-1" strike="noStrike">
                <a:latin typeface="Arial"/>
              </a:rPr>
              <a:t>_</a:t>
            </a:r>
            <a:r>
              <a:rPr b="0" lang="en-US" sz="2000" spc="-1" strike="noStrike">
                <a:latin typeface="Arial"/>
              </a:rPr>
              <a:t>k-</a:t>
            </a:r>
            <a:r>
              <a:rPr b="0" lang="ru-RU" sz="2000" spc="-1" strike="noStrike">
                <a:latin typeface="Arial"/>
              </a:rPr>
              <a:t>тое. </a:t>
            </a:r>
            <a:endParaRPr b="0" lang="ru-R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2000" spc="-1" strike="noStrike">
                <a:latin typeface="Arial"/>
              </a:rPr>
              <a:t>И она, собственно, вычисляется по этой формуле, смысл которой как раз таки доля объектов класса </a:t>
            </a:r>
            <a:r>
              <a:rPr b="0" lang="en-US" sz="2000" spc="-1" strike="noStrike">
                <a:latin typeface="Arial"/>
              </a:rPr>
              <a:t>k </a:t>
            </a:r>
            <a:r>
              <a:rPr b="0" lang="ru-RU" sz="2000" spc="-1" strike="noStrike">
                <a:latin typeface="Arial"/>
              </a:rPr>
              <a:t>в выборке </a:t>
            </a:r>
            <a:r>
              <a:rPr b="0" lang="en-US" sz="2000" spc="-1" strike="noStrike">
                <a:latin typeface="Arial"/>
              </a:rPr>
              <a:t>X. </a:t>
            </a:r>
            <a:endParaRPr b="0" lang="ru-R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2000" spc="-1" strike="noStrike">
                <a:latin typeface="Arial"/>
              </a:rPr>
              <a:t>На основе этих чисел </a:t>
            </a:r>
            <a:r>
              <a:rPr b="0" lang="en-US" sz="2000" spc="-1" strike="noStrike">
                <a:latin typeface="Arial"/>
              </a:rPr>
              <a:t>p</a:t>
            </a:r>
            <a:r>
              <a:rPr b="0" lang="ru-RU" sz="2000" spc="-1" strike="noStrike">
                <a:latin typeface="Arial"/>
              </a:rPr>
              <a:t>_</a:t>
            </a:r>
            <a:r>
              <a:rPr b="0" lang="en-US" sz="2000" spc="-1" strike="noStrike">
                <a:latin typeface="Arial"/>
              </a:rPr>
              <a:t>k </a:t>
            </a:r>
            <a:r>
              <a:rPr b="0" lang="ru-RU" sz="2000" spc="-1" strike="noStrike">
                <a:latin typeface="Arial"/>
              </a:rPr>
              <a:t>вводятся критерии информативности для классификации, и первый из них — это критерий Джини. 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 type="sldNum" idx="4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3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latin typeface="Arial"/>
              </a:rPr>
              <a:t>Он вычисляется по такой формуле. 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latin typeface="Arial"/>
              </a:rPr>
              <a:t>В нем стоит суммирование по всем классам, от первого до </a:t>
            </a:r>
            <a:r>
              <a:rPr b="0" lang="en-US" sz="1200" spc="-1" strike="noStrike">
                <a:latin typeface="Arial"/>
              </a:rPr>
              <a:t>K, </a:t>
            </a:r>
            <a:r>
              <a:rPr b="0" lang="ru-RU" sz="1200" spc="-1" strike="noStrike">
                <a:latin typeface="Arial"/>
              </a:rPr>
              <a:t>и для каждого класса вычисляется произведение </a:t>
            </a:r>
            <a:r>
              <a:rPr b="0" lang="en-US" sz="1200" spc="-1" strike="noStrike">
                <a:latin typeface="Arial"/>
              </a:rPr>
              <a:t>p</a:t>
            </a:r>
            <a:r>
              <a:rPr b="0" lang="ru-RU" sz="1200" spc="-1" strike="noStrike">
                <a:latin typeface="Arial"/>
              </a:rPr>
              <a:t>_</a:t>
            </a:r>
            <a:r>
              <a:rPr b="0" lang="en-US" sz="1200" spc="-1" strike="noStrike">
                <a:latin typeface="Arial"/>
              </a:rPr>
              <a:t>k </a:t>
            </a:r>
            <a:r>
              <a:rPr b="0" lang="ru-RU" sz="1200" spc="-1" strike="noStrike">
                <a:latin typeface="Arial"/>
              </a:rPr>
              <a:t>на (1 − </a:t>
            </a:r>
            <a:r>
              <a:rPr b="0" lang="en-US" sz="1200" spc="-1" strike="noStrike">
                <a:latin typeface="Arial"/>
              </a:rPr>
              <a:t>p</a:t>
            </a:r>
            <a:r>
              <a:rPr b="0" lang="ru-RU" sz="1200" spc="-1" strike="noStrike">
                <a:latin typeface="Arial"/>
              </a:rPr>
              <a:t>_</a:t>
            </a:r>
            <a:r>
              <a:rPr b="0" lang="en-US" sz="1200" spc="-1" strike="noStrike">
                <a:latin typeface="Arial"/>
              </a:rPr>
              <a:t>k), </a:t>
            </a:r>
            <a:r>
              <a:rPr b="0" lang="ru-RU" sz="1200" spc="-1" strike="noStrike">
                <a:latin typeface="Arial"/>
              </a:rPr>
              <a:t>где </a:t>
            </a:r>
            <a:r>
              <a:rPr b="0" lang="en-US" sz="1200" spc="-1" strike="noStrike">
                <a:latin typeface="Arial"/>
              </a:rPr>
              <a:t>p</a:t>
            </a:r>
            <a:r>
              <a:rPr b="0" lang="ru-RU" sz="1200" spc="-1" strike="noStrike">
                <a:latin typeface="Arial"/>
              </a:rPr>
              <a:t>_</a:t>
            </a:r>
            <a:r>
              <a:rPr b="0" lang="en-US" sz="1200" spc="-1" strike="noStrike">
                <a:latin typeface="Arial"/>
              </a:rPr>
              <a:t>k — </a:t>
            </a:r>
            <a:r>
              <a:rPr b="0" lang="ru-RU" sz="1200" spc="-1" strike="noStrike">
                <a:latin typeface="Arial"/>
              </a:rPr>
              <a:t>это доля объектов </a:t>
            </a:r>
            <a:r>
              <a:rPr b="0" lang="en-US" sz="1200" spc="-1" strike="noStrike">
                <a:latin typeface="Arial"/>
              </a:rPr>
              <a:t>k-</a:t>
            </a:r>
            <a:r>
              <a:rPr b="0" lang="ru-RU" sz="1200" spc="-1" strike="noStrike">
                <a:latin typeface="Arial"/>
              </a:rPr>
              <a:t>го класса в вершине. 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latin typeface="Arial"/>
              </a:rPr>
              <a:t>Обратите внимание, что все числа в этой сумме положительные, поэтому критерий Джини всегда не отрицательный, он не меньше нуля. 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latin typeface="Arial"/>
              </a:rPr>
              <a:t>При этом, если в нашей выборке </a:t>
            </a:r>
            <a:r>
              <a:rPr b="0" lang="en-US" sz="1200" spc="-1" strike="noStrike">
                <a:latin typeface="Arial"/>
              </a:rPr>
              <a:t>X</a:t>
            </a:r>
            <a:r>
              <a:rPr b="0" lang="ru-RU" sz="1200" spc="-1" strike="noStrike">
                <a:latin typeface="Arial"/>
              </a:rPr>
              <a:t> все объекты относятся к какому-то одному классу, например к первому, то все слагаемые в этой сумме будут нулевыми, значит и сам критерий Джини будет равен 0. 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latin typeface="Arial"/>
              </a:rPr>
              <a:t>Это означает, что его оптимум достигается в том случае, если все объекты в подвыборке относятся к одному классу. 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latin typeface="Arial"/>
              </a:rPr>
              <a:t>У него есть много интерпретаций. И одна из них следующая: критерий Джини равен вероятности ошибки случайного классификатора, где случайный классификатор устроен так, что он выдает случайный класс от 1 до </a:t>
            </a:r>
            <a:r>
              <a:rPr b="0" lang="en-US" sz="1200" spc="-1" strike="noStrike">
                <a:latin typeface="Arial"/>
              </a:rPr>
              <a:t>K, </a:t>
            </a:r>
            <a:r>
              <a:rPr b="0" lang="ru-RU" sz="1200" spc="-1" strike="noStrike">
                <a:latin typeface="Arial"/>
              </a:rPr>
              <a:t>при этом вероятность выдать класс (какое-то </a:t>
            </a:r>
            <a:r>
              <a:rPr b="0" lang="en-US" sz="1200" spc="-1" strike="noStrike">
                <a:latin typeface="Arial"/>
              </a:rPr>
              <a:t>k) </a:t>
            </a:r>
            <a:r>
              <a:rPr b="0" lang="ru-RU" sz="1200" spc="-1" strike="noStrike">
                <a:latin typeface="Arial"/>
              </a:rPr>
              <a:t>равна </a:t>
            </a:r>
            <a:r>
              <a:rPr b="0" lang="en-US" sz="1200" spc="-1" strike="noStrike">
                <a:latin typeface="Arial"/>
              </a:rPr>
              <a:t>p</a:t>
            </a:r>
            <a:r>
              <a:rPr b="0" lang="ru-RU" sz="1200" spc="-1" strike="noStrike">
                <a:latin typeface="Arial"/>
              </a:rPr>
              <a:t>+</a:t>
            </a:r>
            <a:r>
              <a:rPr b="0" lang="en-US" sz="1200" spc="-1" strike="noStrike">
                <a:latin typeface="Arial"/>
              </a:rPr>
              <a:t>k, </a:t>
            </a:r>
            <a:r>
              <a:rPr b="0" lang="ru-RU" sz="1200" spc="-1" strike="noStrike">
                <a:latin typeface="Arial"/>
              </a:rPr>
              <a:t>то есть равна пропорции этого класса в общей подвыборке </a:t>
            </a:r>
            <a:r>
              <a:rPr b="0" lang="en-US" sz="1200" spc="-1" strike="noStrike">
                <a:latin typeface="Arial"/>
              </a:rPr>
              <a:t>X.</a:t>
            </a:r>
            <a:endParaRPr b="0" lang="ru-RU" sz="1200" spc="-1" strike="noStrike">
              <a:latin typeface="Arial"/>
            </a:endParaRPr>
          </a:p>
        </p:txBody>
      </p:sp>
      <p:sp>
        <p:nvSpPr>
          <p:cNvPr id="377" name="PlaceHolder 3"/>
          <p:cNvSpPr>
            <a:spLocks noGrp="1"/>
          </p:cNvSpPr>
          <p:nvPr>
            <p:ph type="sldNum" idx="4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latin typeface="Arial"/>
              </a:rPr>
              <a:t>Еще один пример критерия информативности для классификации, это энтропийный критерий. Он вычисляется по такой формуле. 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latin typeface="Arial"/>
              </a:rPr>
              <a:t>В нем суммируются следующие слагаемые: берется вероятность </a:t>
            </a:r>
            <a:r>
              <a:rPr b="0" lang="en-US" sz="1200" spc="-1" strike="noStrike">
                <a:latin typeface="Arial"/>
              </a:rPr>
              <a:t>p</a:t>
            </a:r>
            <a:r>
              <a:rPr b="0" lang="ru-RU" sz="1200" spc="-1" strike="noStrike">
                <a:latin typeface="Arial"/>
              </a:rPr>
              <a:t>_</a:t>
            </a:r>
            <a:r>
              <a:rPr b="0" lang="en-US" sz="1200" spc="-1" strike="noStrike">
                <a:latin typeface="Arial"/>
              </a:rPr>
              <a:t>k </a:t>
            </a:r>
            <a:r>
              <a:rPr b="0" lang="ru-RU" sz="1200" spc="-1" strike="noStrike">
                <a:latin typeface="Arial"/>
              </a:rPr>
              <a:t>и домножается на логарифм этой вероятности, и все это берется со знаком минус. При этом мы считаем, что если вероятность равна 0, то ноль умножить на логарифм нуля — это то же ноль. Причем это можно доказать по непрерывности, если взять просто предел функции </a:t>
            </a:r>
            <a:r>
              <a:rPr b="0" lang="en-US" sz="1200" spc="-1" strike="noStrike">
                <a:latin typeface="Arial"/>
              </a:rPr>
              <a:t>X In X. 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latin typeface="Arial"/>
              </a:rPr>
              <a:t>Для этого критерия выполнено то же самое свойство: если в выборке </a:t>
            </a:r>
            <a:r>
              <a:rPr b="0" lang="en-US" sz="1200" spc="-1" strike="noStrike">
                <a:latin typeface="Arial"/>
              </a:rPr>
              <a:t>X </a:t>
            </a:r>
            <a:r>
              <a:rPr b="0" lang="ru-RU" sz="1200" spc="-1" strike="noStrike">
                <a:latin typeface="Arial"/>
              </a:rPr>
              <a:t>находятся объекты ровно одного класса, например первого, то значение энтропийного критерия будет равно 0. 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latin typeface="Arial"/>
              </a:rPr>
              <a:t>И какое бы не было распределение на классах, значение энтропийного критерия не отрицательное. 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latin typeface="Arial"/>
              </a:rPr>
              <a:t>У него так же есть очень интересный физический смысл. По сути, энтропийный критерий — это мера отличия распределения классов от вырожденного. Если распределение вырожденное, то энтропия равна 0, в этом распределении нет ничего неожиданного, мы всегда знаем, что мы будем получать из него. Если же это распределение равномерное, то есть вероятность получить каждый класс в этой выборке одинаковая, то энтропия будет максимальна. У этого распределения максимальный уровень неожиданности. Мы не можем предсказать, что мы получим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1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Информацио́нная энтропи́я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 — мера неопределённости или непредсказуемости некоторой системы, в частности неопределённость появления какого-либо символа 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  <a:hlinkClick r:id="rId1"/>
              </a:rPr>
              <a:t>первичного алфавита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.</a:t>
            </a:r>
            <a:endParaRPr b="0" lang="ru-RU" sz="1200" spc="-1" strike="noStrike">
              <a:latin typeface="Arial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 type="sldNum" idx="4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До этого момента рассматривались линейные модели. К особенностям линейных моделей относится следующее: 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- Линейные модели быстро учатся. В случае со среднеквадратичной ошибкой для вектора весов даже есть аналитическое решение. Также легко применять для линейных моделей градиентный̆ спуск. 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- При этом линейные модели могут восстанавливать только простые зависимости из-за ограниченного количества параметров (степеней свободы). 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- В то же время линейные модели можно использовать для восстановления нелинейных зависимостей за счет перехода к спрямляющему пространству, что является довольно сложной операцией. 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ru-RU" sz="1200" spc="-1" strike="noStrike"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ru-RU" sz="2000" spc="-1" strike="noStrike">
                <a:latin typeface="Arial"/>
              </a:rPr>
              <a:t>Итак, мы выяснили, что критерий ошибки должен минимизировать разброс ответов в обоих поддеревьях после разбиения по какому-то условию. </a:t>
            </a:r>
            <a:endParaRPr b="0" lang="ru-R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2000" spc="-1" strike="noStrike">
                <a:latin typeface="Arial"/>
              </a:rPr>
              <a:t>И выражается он через критерий информативности, который измеряет разброс ответов в одном из поддеревьев. </a:t>
            </a:r>
            <a:endParaRPr b="0" lang="ru-R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2000" spc="-1" strike="noStrike">
                <a:latin typeface="Arial"/>
              </a:rPr>
              <a:t>В регрессии это просто среднеквадратичная ошибка или дисперсия. </a:t>
            </a:r>
            <a:endParaRPr b="0" lang="ru-R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2000" spc="-1" strike="noStrike">
                <a:latin typeface="Arial"/>
              </a:rPr>
              <a:t>В классификации это может быть критерий Джини или энтропийный критерий.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 type="sldNum" idx="5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Далее речь пойдёт о способах борьбы с переобучением деревьев, а именно о критериях останова и стрижке деревьев. </a:t>
            </a:r>
            <a:endParaRPr b="0" lang="ru-RU" sz="1200" spc="-1" strike="noStrike">
              <a:latin typeface="Arial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 type="sldNum" idx="5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Критерий останова используется, чтобы принять решение: разбивать вершину дальше или сделать листовой̆. 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Худший̆ случай решающего дерева — такое, в котором каждый̆ лист соответствует своему объекту обучающей̆ выборки. 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В этом случае дерево будет максимально переобученным и не будет обобщать информацию, полученную из обучающей̆ выборки. 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Грамотно подобранный̆ критерия останова позволяет бороться с переобучением.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200" spc="-1" strike="noStrike">
              <a:latin typeface="Arial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 type="sldNum" idx="5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3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Самый̆ простой критерий останова проверяет, все ли объекты в вершине относятся к одному классу. 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Однако такой̆ критерий останова может быть использован только в случае простых выборок, так как для сложных он остановится только тогда, когда в каждом листе останется примерно по одному объекту. 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latin typeface="+mn-lt"/>
                <a:ea typeface="+mn-ea"/>
              </a:rPr>
              <a:t>ВОПРОС: какие способы предложите вы?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392" name="PlaceHolder 3"/>
          <p:cNvSpPr>
            <a:spLocks noGrp="1"/>
          </p:cNvSpPr>
          <p:nvPr>
            <p:ph type="sldNum" idx="5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3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Гораздо более устойчивый̆ и полезный̆ критерий проверяет, сколько объектов оказалось в вершине, и разбиение продолжается, если это число больше, чем некоторое выбранное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n. 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Соответственно, если в вершину попало ≤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 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объектов, она становится листовой̆. 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Параметр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 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нужно подбирать. 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Случай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 = 1 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является худшим случаем, описанным выше. 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При этом выбирать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 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нужно так, чтобы по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 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объектам, которые попали в вершину, можно было устойчиво построить прогноз. 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Существует рекомендация, что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 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нужно брать равным 5. 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ru-RU" sz="1200" spc="-1" strike="noStrike">
              <a:latin typeface="Arial"/>
            </a:endParaRPr>
          </a:p>
        </p:txBody>
      </p:sp>
      <p:sp>
        <p:nvSpPr>
          <p:cNvPr id="395" name="PlaceHolder 3"/>
          <p:cNvSpPr>
            <a:spLocks noGrp="1"/>
          </p:cNvSpPr>
          <p:nvPr>
            <p:ph type="sldNum" idx="5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3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Еще один критерий, гораздо более грубый̆, заключается в ограничении на глубину дерева. 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Этот критерий хорошо себя зарекомендовал при построении композиций, когда много решающих деревьев объединяют в один сложный̆ алгоритм. 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Этот подход мы рассмотрим позже. 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200" spc="-1" strike="noStrike">
              <a:latin typeface="Arial"/>
            </a:endParaRPr>
          </a:p>
        </p:txBody>
      </p:sp>
      <p:sp>
        <p:nvSpPr>
          <p:cNvPr id="398" name="PlaceHolder 3"/>
          <p:cNvSpPr>
            <a:spLocks noGrp="1"/>
          </p:cNvSpPr>
          <p:nvPr>
            <p:ph type="sldNum" idx="5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4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Существует и другой̆ подход к борьбе с переобучением деревьев — стрижка. 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Он заключается в том, что сначала строится решающее дерево максимальной̆ сложности и глубины, до тех пор, пока в каждой̆ вершине не окажется по 1 объекту обучающей̆ выборки. 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После этого начинается «стрижка», то есть удаление листьев в этом дереве по определенному критерию. 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Например, можно стричь до тех пор, пока улучшается качество некоторой̆ отложенной̆ выборки. 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Существует мнение, и это подкреплено многими экспериментами, что стрижка работает гораздо лучше, чем простые критерии, о которых говорилось раньше. 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ru-RU" sz="1200" spc="-1" strike="noStrike">
              <a:latin typeface="Arial"/>
            </a:endParaRPr>
          </a:p>
        </p:txBody>
      </p:sp>
      <p:sp>
        <p:nvSpPr>
          <p:cNvPr id="401" name="PlaceHolder 3"/>
          <p:cNvSpPr>
            <a:spLocks noGrp="1"/>
          </p:cNvSpPr>
          <p:nvPr>
            <p:ph type="sldNum" idx="5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40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В то же время стрижка — это довольно трудоемкая процедура. 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Например, она может требовать вычисления качества дерева на некоторой валидационной выборке на каждом шаге, что может быть очень сложно.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На самом деле, сами по себе деревья на сегодняшний̆ день почти не используются, они бывают нужны только для построения композиции и объединения большого числа деревьев в один алгоритм. 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В случае с композициями такие сложные подходы к борьбе с переобучением уже не нужны, так как достаточно простых критериев останова, ограничения на глубину дерева или на число объектов в листе. 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200" spc="-1" strike="noStrike">
              <a:latin typeface="Arial"/>
            </a:endParaRPr>
          </a:p>
        </p:txBody>
      </p:sp>
      <p:sp>
        <p:nvSpPr>
          <p:cNvPr id="404" name="PlaceHolder 3"/>
          <p:cNvSpPr>
            <a:spLocks noGrp="1"/>
          </p:cNvSpPr>
          <p:nvPr>
            <p:ph type="sldNum" idx="5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4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ru-RU" sz="2000" spc="-1" strike="noStrike">
                <a:latin typeface="Arial"/>
              </a:rPr>
              <a:t>Итак, мы с вами обсудили, что деревья сами по себе получаются переобученные и зачастую нужно бороться с их переобучением. </a:t>
            </a:r>
            <a:endParaRPr b="0" lang="ru-R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2000" spc="-1" strike="noStrike">
                <a:latin typeface="Arial"/>
              </a:rPr>
              <a:t>К этому есть два подхода. </a:t>
            </a:r>
            <a:endParaRPr b="0" lang="ru-R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2000" spc="-1" strike="noStrike">
                <a:latin typeface="Arial"/>
              </a:rPr>
              <a:t>Первый — использование простых критериев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ru-RU" sz="2000" spc="-1" strike="noStrike">
                <a:latin typeface="Arial"/>
              </a:rPr>
              <a:t>останова, таких как: ограничение на глубину дерева или ограничение на число объектов в каждом листе дерева. </a:t>
            </a:r>
            <a:endParaRPr b="0" lang="ru-R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2000" spc="-1" strike="noStrike">
                <a:latin typeface="Arial"/>
              </a:rPr>
              <a:t>Также есть подход, который называется стрижкой деревьев, который дает более высокое качество, но при этом гораздо более сложный в применении. </a:t>
            </a:r>
            <a:endParaRPr b="0" lang="ru-R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2000" spc="-1" strike="noStrike">
                <a:latin typeface="Arial"/>
              </a:rPr>
              <a:t>В следующей части мы поговорим о том, как использовать категориальные признаки в решающих деревьях.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407" name="PlaceHolder 3"/>
          <p:cNvSpPr>
            <a:spLocks noGrp="1"/>
          </p:cNvSpPr>
          <p:nvPr>
            <p:ph type="sldNum" idx="5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40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Далее будет рассмотрено, как использовать категориальные признаки в решающих деревьях. 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200" spc="-1" strike="noStrike">
              <a:latin typeface="Arial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 type="sldNum" idx="5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Отдельно стоит отметить, что линейные модели не отражают особенности процесса принятия решений у людей.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На самом деле, когда человек хочет понять ту или иную вещь, он будет задавать последовательность из простых вопросов, которые в итоге приведут его к какому-нибудь ответу. 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200" spc="-1" strike="noStrike"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4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До этого момента использовалось следующее условие в вершине каждого дерева: 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[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xj ≤ t].</a:t>
            </a:r>
            <a:br>
              <a:rPr sz="1200"/>
            </a:b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Очевидно, что такое условие можно записывать только для вещественных или бинарных признаков. 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2000" spc="-1" strike="noStrike">
                <a:latin typeface="+mn-lt"/>
                <a:ea typeface="+mn-ea"/>
              </a:rPr>
              <a:t>ВОПРОС: какие решения этой проблемы предложите вы?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413" name="PlaceHolder 3"/>
          <p:cNvSpPr>
            <a:spLocks noGrp="1"/>
          </p:cNvSpPr>
          <p:nvPr>
            <p:ph type="sldNum" idx="6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4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Подход, который позволяет включить категориальные признаки в деревья, состоит в том, чтобы строить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n- 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арные деревья, то есть такие деревья, что из каждой вершины могут выходить до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 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ребер. Пусть необходимо разбить некоторую вершину по некоторому признаку. Если этот признак — вещественный или бинарный, то все еще можно использовать простое условие с порогом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t, 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поэтому интерес представляет именно случай категориального признака. 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200" spc="-1" strike="noStrike">
              <a:latin typeface="Arial"/>
            </a:endParaRPr>
          </a:p>
        </p:txBody>
      </p:sp>
      <p:sp>
        <p:nvSpPr>
          <p:cNvPr id="416" name="PlaceHolder 3"/>
          <p:cNvSpPr>
            <a:spLocks noGrp="1"/>
          </p:cNvSpPr>
          <p:nvPr>
            <p:ph type="sldNum" idx="6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4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Если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x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_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j — 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категориальный̆ признак, который̆ может принимать значения {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_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1, ..., c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_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n}, 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можно разбить вершину на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 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вершин таким образом, что в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i-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ую дочернюю вершину идут объекты с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x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_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j = c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_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i. 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200" spc="-1" strike="noStrike">
              <a:latin typeface="Arial"/>
            </a:endParaRPr>
          </a:p>
        </p:txBody>
      </p:sp>
      <p:sp>
        <p:nvSpPr>
          <p:cNvPr id="419" name="PlaceHolder 3"/>
          <p:cNvSpPr>
            <a:spLocks noGrp="1"/>
          </p:cNvSpPr>
          <p:nvPr>
            <p:ph type="sldNum" idx="6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42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Критерий ошибки такого разбиения строится по аналогии со случаем бинарного дерева. 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Поскольку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X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_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 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разбивается на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 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частей̆, а не на две, в выражении будет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 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слагаемых: …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ВОПРОС: как вы думаете, какие негативные последствия такого подхода?</a:t>
            </a:r>
            <a:endParaRPr b="0" lang="ru-RU" sz="1200" spc="-1" strike="noStrike">
              <a:latin typeface="Arial"/>
            </a:endParaRPr>
          </a:p>
        </p:txBody>
      </p:sp>
      <p:sp>
        <p:nvSpPr>
          <p:cNvPr id="422" name="PlaceHolder 3"/>
          <p:cNvSpPr>
            <a:spLocks noGrp="1"/>
          </p:cNvSpPr>
          <p:nvPr>
            <p:ph type="sldNum" idx="6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</p:spTree>
  </p:cSld>
</p:notes>
</file>

<file path=ppt/notesSlides/notesSlide5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42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Таким образом, если вершину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 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нужно разбить, рассматриваются все возможные вещественные, бинарные и категориальные признаки. 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Для вещественных и бинарных признаков считается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Q(X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_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m,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j,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t), 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а для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n-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арных — так, как написано выше. 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Разбиение вершины будет происходить по тому признаку, для которого значение критерия ошибки будет минимальным. 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1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Важное замечание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 состоит в том, что при делении вершины по категориальному признаку получается больше дочерних вершин, на которых, очень вероятно, будет достигаться более высокое качество и более низкое значение критерия информативности, поэтому, скорее всего, при таком подходе предпочтение почти всегда будет отдаваться разбиению по категориальным признакам с большим числом возможных значений. В результате получается много листьев в дереве, что почти гарантированно может привести к переобучению. 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i="1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Однако это не всегда так.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 Если выборки настолько большие, что даже после разбиения по категориальному признаку в каждом поддереве будет оставаться много объектов, то такое дерево будет неплохо работать, поскольку оно будет восстанавливать сложные зависимости, и при этом не переобучаться при использовании должного критерия останова. 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ru-RU" sz="1200" spc="-1" strike="noStrike">
              <a:latin typeface="Arial"/>
            </a:endParaRPr>
          </a:p>
        </p:txBody>
      </p:sp>
      <p:sp>
        <p:nvSpPr>
          <p:cNvPr id="425" name="PlaceHolder 3"/>
          <p:cNvSpPr>
            <a:spLocks noGrp="1"/>
          </p:cNvSpPr>
          <p:nvPr>
            <p:ph type="sldNum" idx="6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</p:spTree>
  </p:cSld>
</p:notes>
</file>

<file path=ppt/notesSlides/notesSlide5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4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Другой̆ подход позволяет не переходить к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n-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арным деревьям и продолжать работать с бинарными деревьями. 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Пусть также необходимо сделать разбиение вершины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m, 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а категориальный̆ признак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x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_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 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может принимать значения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 = {c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_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1, ..., c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_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n}. 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Для этого сначала необходимо разбить множество значений категориального признака на два не пересекающихся подмножества: 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 = C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_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 ∪ C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_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2, C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_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 ∩ C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_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2 = ∅.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ВОПРОС: Какое дополнительное условие о множествах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_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 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и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C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_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2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 пропущено на слайде?</a:t>
            </a:r>
            <a:br>
              <a:rPr sz="1200"/>
            </a:b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После того, как такое разбиение построено, условие в данной̆ вершине будет выглядеть просто: 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[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x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_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j ∈ C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_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1] 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Это условие проверяет, в какое из подмножеств попадает значение признака в данный̆ момент на данном объекте. </a:t>
            </a:r>
            <a:endParaRPr b="0" lang="ru-RU" sz="1200" spc="-1" strike="noStrike">
              <a:latin typeface="Arial"/>
            </a:endParaRPr>
          </a:p>
        </p:txBody>
      </p:sp>
      <p:sp>
        <p:nvSpPr>
          <p:cNvPr id="428" name="PlaceHolder 3"/>
          <p:cNvSpPr>
            <a:spLocks noGrp="1"/>
          </p:cNvSpPr>
          <p:nvPr>
            <p:ph type="sldNum" idx="6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</p:spTree>
  </p:cSld>
</p:notes>
</file>

<file path=ppt/notesSlides/notesSlide5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4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+mn-lt"/>
                <a:ea typeface="+mn-ea"/>
              </a:rPr>
              <a:t>Главным вопросом остается то, как именно нужно разбивать множество 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C. </a:t>
            </a:r>
            <a:endParaRPr b="0" lang="ru-RU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+mn-lt"/>
                <a:ea typeface="+mn-ea"/>
              </a:rPr>
              <a:t>Полное количество возможных разбиений множества на два подмножества — 2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^n. </a:t>
            </a:r>
            <a:endParaRPr b="0" lang="ru-RU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+mn-lt"/>
                <a:ea typeface="+mn-ea"/>
              </a:rPr>
              <a:t>К счастью, есть хитрость, которая позволяет избежать полного перебора и, более того, работать с категориальным признаком как с вещественным. Для этого возможные значения категориального признака сортируются специальным образом 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c(1) , ..., c(n) </a:t>
            </a:r>
            <a:r>
              <a:rPr b="0" lang="ru-RU" sz="1000" spc="-1" strike="noStrike">
                <a:solidFill>
                  <a:srgbClr val="000000"/>
                </a:solidFill>
                <a:latin typeface="+mn-lt"/>
                <a:ea typeface="+mn-ea"/>
              </a:rPr>
              <a:t>и заменяются на натуральные числа 1,...,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n. </a:t>
            </a:r>
            <a:r>
              <a:rPr b="0" lang="ru-RU" sz="1000" spc="-1" strike="noStrike">
                <a:solidFill>
                  <a:srgbClr val="000000"/>
                </a:solidFill>
                <a:latin typeface="+mn-lt"/>
                <a:ea typeface="+mn-ea"/>
              </a:rPr>
              <a:t>После этого с данными признаком следует уже работать как с вещественным, а значение порога 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 </a:t>
            </a:r>
            <a:r>
              <a:rPr b="0" lang="ru-RU" sz="1000" spc="-1" strike="noStrike">
                <a:solidFill>
                  <a:srgbClr val="000000"/>
                </a:solidFill>
                <a:latin typeface="+mn-lt"/>
                <a:ea typeface="+mn-ea"/>
              </a:rPr>
              <a:t>будет определять разделение множества 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C </a:t>
            </a:r>
            <a:r>
              <a:rPr b="0" lang="ru-RU" sz="1000" spc="-1" strike="noStrike">
                <a:solidFill>
                  <a:srgbClr val="000000"/>
                </a:solidFill>
                <a:latin typeface="+mn-lt"/>
                <a:ea typeface="+mn-ea"/>
              </a:rPr>
              <a:t>на два подмножества. </a:t>
            </a:r>
            <a:endParaRPr b="0" lang="ru-RU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000" spc="-1" strike="noStrike">
                <a:latin typeface="+mn-lt"/>
                <a:ea typeface="+mn-ea"/>
              </a:rPr>
              <a:t>Для начала отсортируем все возможные значения категориального признака, а их </a:t>
            </a:r>
            <a:r>
              <a:rPr b="0" lang="en-US" sz="1000" spc="-1" strike="noStrike">
                <a:latin typeface="+mn-lt"/>
                <a:ea typeface="+mn-ea"/>
              </a:rPr>
              <a:t>n </a:t>
            </a:r>
            <a:r>
              <a:rPr b="0" lang="ru-RU" sz="1000" spc="-1" strike="noStrike">
                <a:latin typeface="+mn-lt"/>
                <a:ea typeface="+mn-ea"/>
              </a:rPr>
              <a:t>штук, по некоторому принципу. Будем обозначать минимальное значение как </a:t>
            </a:r>
            <a:r>
              <a:rPr b="0" lang="en-US" sz="1000" spc="-1" strike="noStrike">
                <a:latin typeface="+mn-lt"/>
                <a:ea typeface="+mn-ea"/>
              </a:rPr>
              <a:t>C </a:t>
            </a:r>
            <a:r>
              <a:rPr b="0" lang="ru-RU" sz="1000" spc="-1" strike="noStrike">
                <a:latin typeface="+mn-lt"/>
                <a:ea typeface="+mn-ea"/>
              </a:rPr>
              <a:t>с индексом (1), второе по минимальности,</a:t>
            </a:r>
            <a:r>
              <a:rPr b="0" lang="en-US" sz="1000" spc="-1" strike="noStrike">
                <a:latin typeface="+mn-lt"/>
                <a:ea typeface="+mn-ea"/>
              </a:rPr>
              <a:t> </a:t>
            </a:r>
            <a:r>
              <a:rPr b="0" lang="ru-RU" sz="1000" spc="-1" strike="noStrike">
                <a:latin typeface="+mn-lt"/>
                <a:ea typeface="+mn-ea"/>
              </a:rPr>
              <a:t>как </a:t>
            </a:r>
            <a:r>
              <a:rPr b="0" lang="en-US" sz="1000" spc="-1" strike="noStrike">
                <a:latin typeface="+mn-lt"/>
                <a:ea typeface="+mn-ea"/>
              </a:rPr>
              <a:t>C </a:t>
            </a:r>
            <a:r>
              <a:rPr b="0" lang="ru-RU" sz="1000" spc="-1" strike="noStrike">
                <a:latin typeface="+mn-lt"/>
                <a:ea typeface="+mn-ea"/>
              </a:rPr>
              <a:t>с индексом (2), и так далее до </a:t>
            </a:r>
            <a:r>
              <a:rPr b="0" lang="en-US" sz="1000" spc="-1" strike="noStrike">
                <a:latin typeface="+mn-lt"/>
                <a:ea typeface="+mn-ea"/>
              </a:rPr>
              <a:t>C </a:t>
            </a:r>
            <a:r>
              <a:rPr b="0" lang="ru-RU" sz="1000" spc="-1" strike="noStrike">
                <a:latin typeface="+mn-lt"/>
                <a:ea typeface="+mn-ea"/>
              </a:rPr>
              <a:t>индексом (</a:t>
            </a:r>
            <a:r>
              <a:rPr b="0" lang="en-US" sz="1000" spc="-1" strike="noStrike">
                <a:latin typeface="+mn-lt"/>
                <a:ea typeface="+mn-ea"/>
              </a:rPr>
              <a:t>n) —</a:t>
            </a:r>
            <a:r>
              <a:rPr b="0" lang="ru-RU" sz="1000" spc="-1" strike="noStrike">
                <a:latin typeface="+mn-lt"/>
                <a:ea typeface="+mn-ea"/>
              </a:rPr>
              <a:t> это будет максимальное значение. После этого заменим </a:t>
            </a:r>
            <a:r>
              <a:rPr b="0" lang="en-US" sz="1000" spc="-1" strike="noStrike">
                <a:latin typeface="+mn-lt"/>
                <a:ea typeface="+mn-ea"/>
              </a:rPr>
              <a:t>i-</a:t>
            </a:r>
            <a:r>
              <a:rPr b="0" lang="ru-RU" sz="1000" spc="-1" strike="noStrike">
                <a:latin typeface="+mn-lt"/>
                <a:ea typeface="+mn-ea"/>
              </a:rPr>
              <a:t>е, по порядку значение категориального признака, на число </a:t>
            </a:r>
            <a:r>
              <a:rPr b="0" lang="en-US" sz="1000" spc="-1" strike="noStrike">
                <a:latin typeface="+mn-lt"/>
                <a:ea typeface="+mn-ea"/>
              </a:rPr>
              <a:t>i, </a:t>
            </a:r>
            <a:r>
              <a:rPr b="0" lang="ru-RU" sz="1000" spc="-1" strike="noStrike">
                <a:latin typeface="+mn-lt"/>
                <a:ea typeface="+mn-ea"/>
              </a:rPr>
              <a:t>то есть перейдем от категориального признака к вещественному и дальше будем работать именно с этим вещественным признаком. Строить для него разбиение, просто выбирая порог. Понятно, что это гораздо быстрее. Порогов столько, сколько различных значений, в нашем случае </a:t>
            </a:r>
            <a:r>
              <a:rPr b="0" lang="en-US" sz="1000" spc="-1" strike="noStrike">
                <a:latin typeface="+mn-lt"/>
                <a:ea typeface="+mn-ea"/>
              </a:rPr>
              <a:t>n </a:t>
            </a:r>
            <a:r>
              <a:rPr b="0" lang="ru-RU" sz="1000" spc="-1" strike="noStrike">
                <a:latin typeface="+mn-lt"/>
                <a:ea typeface="+mn-ea"/>
              </a:rPr>
              <a:t>штук.</a:t>
            </a:r>
            <a:endParaRPr b="0" lang="ru-RU" sz="1000" spc="-1" strike="noStrike">
              <a:latin typeface="Arial"/>
            </a:endParaRPr>
          </a:p>
        </p:txBody>
      </p:sp>
      <p:sp>
        <p:nvSpPr>
          <p:cNvPr id="431" name="PlaceHolder 3"/>
          <p:cNvSpPr>
            <a:spLocks noGrp="1"/>
          </p:cNvSpPr>
          <p:nvPr>
            <p:ph type="sldNum" idx="6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</p:spTree>
  </p:cSld>
</p:notes>
</file>

<file path=ppt/notesSlides/notesSlide5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4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latin typeface="Arial"/>
              </a:rPr>
              <a:t>Поговорим о том, как нужно сортировать значения категориального признака. Это делается по вот такому очень сложному принципу. Давайте разберемся, что здесь написано. Итак, в числители дроби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latin typeface="Arial"/>
              </a:rPr>
              <a:t>записана сумма по всем объектам из подвыборки </a:t>
            </a:r>
            <a:r>
              <a:rPr b="0" lang="en-US" sz="1200" spc="-1" strike="noStrike">
                <a:latin typeface="Arial"/>
              </a:rPr>
              <a:t>X_m — </a:t>
            </a:r>
            <a:r>
              <a:rPr b="0" lang="ru-RU" sz="1200" spc="-1" strike="noStrike">
                <a:latin typeface="Arial"/>
              </a:rPr>
              <a:t>это объекты, которые попали в данную вершину. Для каждого объекта мы вычисляем индикаторы, которые будут равны 1, если </a:t>
            </a:r>
            <a:r>
              <a:rPr b="0" lang="en-US" sz="1200" spc="-1" strike="noStrike">
                <a:latin typeface="Arial"/>
              </a:rPr>
              <a:t>j-</a:t>
            </a:r>
            <a:r>
              <a:rPr b="0" lang="ru-RU" sz="1200" spc="-1" strike="noStrike">
                <a:latin typeface="Arial"/>
              </a:rPr>
              <a:t>й признак, тот который нас</a:t>
            </a:r>
            <a:r>
              <a:rPr b="0" lang="en-US" sz="1200" spc="-1" strike="noStrike">
                <a:latin typeface="Arial"/>
              </a:rPr>
              <a:t> </a:t>
            </a:r>
            <a:r>
              <a:rPr b="0" lang="ru-RU" sz="1200" spc="-1" strike="noStrike">
                <a:latin typeface="Arial"/>
              </a:rPr>
              <a:t>интересует, на данном объекте принимает значение </a:t>
            </a:r>
            <a:r>
              <a:rPr b="0" lang="en-US" sz="1200" spc="-1" strike="noStrike">
                <a:latin typeface="Arial"/>
              </a:rPr>
              <a:t>c </a:t>
            </a:r>
            <a:r>
              <a:rPr b="0" lang="ru-RU" sz="1200" spc="-1" strike="noStrike">
                <a:latin typeface="Arial"/>
              </a:rPr>
              <a:t>какое-то конкретное, и при этом сам объект относится к первому классу. Мы говорим о задаче бинарной классификации. В знаменателе записано число</a:t>
            </a:r>
            <a:r>
              <a:rPr b="0" lang="en-US" sz="1200" spc="-1" strike="noStrike">
                <a:latin typeface="Arial"/>
              </a:rPr>
              <a:t> </a:t>
            </a:r>
            <a:r>
              <a:rPr b="0" lang="ru-RU" sz="1200" spc="-1" strike="noStrike">
                <a:latin typeface="Arial"/>
              </a:rPr>
              <a:t>объектов подвыборки </a:t>
            </a:r>
            <a:r>
              <a:rPr b="0" lang="en-US" sz="1200" spc="-1" strike="noStrike">
                <a:latin typeface="Arial"/>
              </a:rPr>
              <a:t>X_m, </a:t>
            </a:r>
            <a:r>
              <a:rPr b="0" lang="ru-RU" sz="1200" spc="-1" strike="noStrike">
                <a:latin typeface="Arial"/>
              </a:rPr>
              <a:t>у которых значения категориального признака равняется </a:t>
            </a:r>
            <a:r>
              <a:rPr b="0" lang="en-US" sz="1200" spc="-1" strike="noStrike">
                <a:latin typeface="Arial"/>
              </a:rPr>
              <a:t>c. </a:t>
            </a:r>
            <a:r>
              <a:rPr b="0" lang="ru-RU" sz="1200" spc="-1" strike="noStrike">
                <a:latin typeface="Arial"/>
              </a:rPr>
              <a:t>По сути, смысл этой дроби в следующем: она показывает, какая доля объектов, для которых значения категориального признака</a:t>
            </a:r>
            <a:r>
              <a:rPr b="0" lang="en-US" sz="1200" spc="-1" strike="noStrike">
                <a:latin typeface="Arial"/>
              </a:rPr>
              <a:t> </a:t>
            </a:r>
            <a:r>
              <a:rPr b="0" lang="ru-RU" sz="1200" spc="-1" strike="noStrike">
                <a:latin typeface="Arial"/>
              </a:rPr>
              <a:t>равно </a:t>
            </a:r>
            <a:r>
              <a:rPr b="0" lang="en-US" sz="1200" spc="-1" strike="noStrike">
                <a:latin typeface="Arial"/>
              </a:rPr>
              <a:t>c, </a:t>
            </a:r>
            <a:r>
              <a:rPr b="0" lang="ru-RU" sz="1200" spc="-1" strike="noStrike">
                <a:latin typeface="Arial"/>
              </a:rPr>
              <a:t>относится к первому классу. Как много объектов первого класса среди тех, у которых значение категориального признака равно </a:t>
            </a:r>
            <a:r>
              <a:rPr b="0" lang="en-US" sz="1200" spc="-1" strike="noStrike">
                <a:latin typeface="Arial"/>
              </a:rPr>
              <a:t>c. </a:t>
            </a:r>
            <a:r>
              <a:rPr b="0" lang="ru-RU" sz="1200" spc="-1" strike="noStrike">
                <a:latin typeface="Arial"/>
              </a:rPr>
              <a:t>Дальше мы сортируем по значению этой дроби все значения категориального признака. Следственно, чем меньше объектов для данного значения относится к первому классу, тем левее данное значение будет в этой цепочке, тем меньше будет данное значение в нашем порядке.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1" lang="ru-RU" sz="1200" spc="-1" strike="noStrike">
                <a:latin typeface="Arial"/>
              </a:rPr>
              <a:t>доля объектов положительного класса с данным значением категориального признака</a:t>
            </a:r>
            <a:endParaRPr b="0" lang="ru-RU" sz="1200" spc="-1" strike="noStrike">
              <a:latin typeface="Arial"/>
            </a:endParaRPr>
          </a:p>
        </p:txBody>
      </p:sp>
      <p:sp>
        <p:nvSpPr>
          <p:cNvPr id="434" name="PlaceHolder 3"/>
          <p:cNvSpPr>
            <a:spLocks noGrp="1"/>
          </p:cNvSpPr>
          <p:nvPr>
            <p:ph type="sldNum" idx="6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</p:spTree>
  </p:cSld>
</p:notes>
</file>

<file path=ppt/notesSlides/notesSlide5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4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ru-RU" sz="2000" spc="-1" strike="noStrike">
                <a:latin typeface="Arial"/>
              </a:rPr>
              <a:t>Для регрессии все вычисляется аналогично. </a:t>
            </a:r>
            <a:endParaRPr b="0" lang="ru-R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2000" spc="-1" strike="noStrike">
                <a:latin typeface="Arial"/>
              </a:rPr>
              <a:t>Только на этот раз мы вычисляем не долю объектов положительного класса с данным значением категориального признака, а средний ответ по всем объектам, у которых значение категориального признака равно </a:t>
            </a:r>
            <a:r>
              <a:rPr b="0" lang="en-US" sz="2000" spc="-1" strike="noStrike">
                <a:latin typeface="Arial"/>
              </a:rPr>
              <a:t>c. </a:t>
            </a:r>
            <a:endParaRPr b="0" lang="ru-R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2000" spc="-1" strike="noStrike">
                <a:latin typeface="Arial"/>
              </a:rPr>
              <a:t>И сортируем по этому среднему значению. </a:t>
            </a:r>
            <a:endParaRPr b="0" lang="ru-R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2000" spc="-1" strike="noStrike">
                <a:latin typeface="Arial"/>
              </a:rPr>
              <a:t>При этом, чем меньше среднее значение при данном значении категориального признака, тем левее будет оно в этой цепочке.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437" name="PlaceHolder 3"/>
          <p:cNvSpPr>
            <a:spLocks noGrp="1"/>
          </p:cNvSpPr>
          <p:nvPr>
            <p:ph type="sldNum" idx="6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</p:spTree>
  </p:cSld>
</p:notes>
</file>

<file path=ppt/notesSlides/notesSlide5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43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ru-RU" sz="2000" spc="-1" strike="noStrike">
                <a:latin typeface="Arial"/>
              </a:rPr>
              <a:t>Главная особенность этого подхода состоит в том, что если бы мы перебирали все возможные разбиения множества </a:t>
            </a:r>
            <a:r>
              <a:rPr b="0" lang="en-US" sz="2000" spc="-1" strike="noStrike">
                <a:latin typeface="Arial"/>
              </a:rPr>
              <a:t>C </a:t>
            </a:r>
            <a:r>
              <a:rPr b="0" lang="ru-RU" sz="2000" spc="-1" strike="noStrike">
                <a:latin typeface="Arial"/>
              </a:rPr>
              <a:t>на два подмножества и искали оптимальное, с точки зрения, например, критерия Джини, то при таком подходе мы найдем то же самое разбиение. </a:t>
            </a:r>
            <a:endParaRPr b="0" lang="ru-R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2000" spc="-1" strike="noStrike">
                <a:latin typeface="Arial"/>
              </a:rPr>
              <a:t>То есть такой подход позволяет перебирать всего </a:t>
            </a:r>
            <a:r>
              <a:rPr b="0" lang="en-US" sz="2000" spc="-1" strike="noStrike">
                <a:latin typeface="Arial"/>
              </a:rPr>
              <a:t>n </a:t>
            </a:r>
            <a:r>
              <a:rPr b="0" lang="ru-RU" sz="2000" spc="-1" strike="noStrike">
                <a:latin typeface="Arial"/>
              </a:rPr>
              <a:t>возможных разбиений вместо 2 в степени </a:t>
            </a:r>
            <a:r>
              <a:rPr b="0" lang="en-US" sz="2000" spc="-1" strike="noStrike">
                <a:latin typeface="Arial"/>
              </a:rPr>
              <a:t>n, </a:t>
            </a:r>
            <a:r>
              <a:rPr b="0" lang="ru-RU" sz="2000" spc="-1" strike="noStrike">
                <a:latin typeface="Arial"/>
              </a:rPr>
              <a:t>но при этом среди этих </a:t>
            </a:r>
            <a:r>
              <a:rPr b="0" lang="en-US" sz="2000" spc="-1" strike="noStrike">
                <a:latin typeface="Arial"/>
              </a:rPr>
              <a:t>n </a:t>
            </a:r>
            <a:r>
              <a:rPr b="0" lang="ru-RU" sz="2000" spc="-1" strike="noStrike">
                <a:latin typeface="Arial"/>
              </a:rPr>
              <a:t>будет самое оптимальное. </a:t>
            </a:r>
            <a:endParaRPr b="0" lang="ru-R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2000" spc="-1" strike="noStrike">
                <a:latin typeface="Arial"/>
              </a:rPr>
              <a:t>Таким образом, благодаря этому трюку мы можем сократить перебор с экспоненциального до линейного. </a:t>
            </a:r>
            <a:endParaRPr b="0" lang="ru-R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2000" spc="-1" strike="noStrike">
                <a:latin typeface="Arial"/>
              </a:rPr>
              <a:t>При этом это условие выполнено для критерия среднеквадратичной ошибки, для критерия Джини и для энтропийного критерия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440" name="PlaceHolder 3"/>
          <p:cNvSpPr>
            <a:spLocks noGrp="1"/>
          </p:cNvSpPr>
          <p:nvPr>
            <p:ph type="sldNum" idx="6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Необходимо провести медицинскую диагностику. Врач, который̆ проводит эту диагностику, знает только 2 заболевания — ангина и грипп. 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Поэтому сначала он спрашивает, какая температура у пациента. 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Если она меньше 37 градусов, он заключает, что пациент здоров, в ином случае — переходит к следующему вопросу, а именно, спрашивает, болит ли у пациента горло. 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Если оно болит, врач ставит диагноз ангина, в ином случае — грипп. 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200" spc="-1" strike="noStrike"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</p:spTree>
  </p:cSld>
</p:notes>
</file>

<file path=ppt/notesSlides/notesSlide6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4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pc="-1" strike="noStrike">
                <a:latin typeface="Arial"/>
              </a:rPr>
              <a:t>Итак, мы обсудили два подхода к использованию категориальных признаков в решающих деревьях. 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pc="-1" strike="noStrike">
                <a:latin typeface="Arial"/>
              </a:rPr>
              <a:t>Первый основан на построении </a:t>
            </a:r>
            <a:r>
              <a:rPr b="0" lang="en-US" sz="1400" spc="-1" strike="noStrike">
                <a:latin typeface="Arial"/>
              </a:rPr>
              <a:t>n-</a:t>
            </a:r>
            <a:r>
              <a:rPr b="0" lang="ru-RU" sz="1400" spc="-1" strike="noStrike">
                <a:latin typeface="Arial"/>
              </a:rPr>
              <a:t>арных решающих деревьев, в которых бы разбиваем вершину на столько поддеревьев, сколько значений у категориального признака. 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pc="-1" strike="noStrike">
                <a:latin typeface="Arial"/>
              </a:rPr>
              <a:t>Второй подход работает с бинарными деревьями, там мы разбиваем множество значений категориального признака на два подмножества и отправляем объект влево или вправо, в зависимости от того, в какое из подмножеств выпадает значение категориального признака на этом объекте. 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pc="-1" strike="noStrike">
                <a:latin typeface="Arial"/>
              </a:rPr>
              <a:t>В дальнейшем мы еще вернемся к решающим деревьям и будем говорить о том, как строить композиции решающих деревьев, как объединить большое количество решающих деревьев в один сильный алгоритм.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</p:txBody>
      </p:sp>
      <p:sp>
        <p:nvSpPr>
          <p:cNvPr id="443" name="PlaceHolder 3"/>
          <p:cNvSpPr>
            <a:spLocks noGrp="1"/>
          </p:cNvSpPr>
          <p:nvPr>
            <p:ph type="sldNum" idx="7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</p:spTree>
  </p:cSld>
</p:notes>
</file>

<file path=ppt/notesSlides/notesSlide6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4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446" name="PlaceHolder 3"/>
          <p:cNvSpPr>
            <a:spLocks noGrp="1"/>
          </p:cNvSpPr>
          <p:nvPr>
            <p:ph type="sldNum" idx="7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Другой пример — для известной задачи определения того, выживет или не выживет тот или иной пассажир Титаника.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Задача очень неплохо решается следующим решающим деревом: 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В первую очередь спрашивается пол пассажира. 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Если это женщина, то решающее дерево сразу заявляет, что она выживает, и этот ответ верен в 73% случаев, и так далее. 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200" spc="-1" strike="noStrike"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Итак, были рассмотрены два примера решающих деревьев, которые представляли собой бинарные деревья, в каждой внутренней вершине записано условие, а в каждом листе дерева — прогноз. 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Строго говоря, не обязательно решающее дерево должно быть бинарным, но как правило используются именно бинарные. 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ru-RU" sz="1200" spc="-1" strike="noStrike"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Условия во внутренних вершинах выбираются крайне простыми. 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Наиболее частый вариант — проверить, лежит ли значение некоторого признака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x_j </a:t>
            </a: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левее, чем заданный̆ порог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t: [x_j ≤ t]. 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Это очень простое условие, которое зависит всего от одного признака, но его достаточно, чтобы решать многие сложные задачи.  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ru-RU" sz="1200" spc="-1" strike="noStrike"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6A4DC73-5915-4061-BDF9-0987E09A96E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78865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F5D1CCA-13BA-4355-86C5-3C8B4E4C56F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C28DD9D-2133-4DEE-928D-277B16E914F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1A1F009-F991-40AB-B95A-7028CC8E527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90E460A-7AD8-472B-9DEB-0E2715B7C4B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DF5A616-AEBE-4585-9D71-0ADA73C35AA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D859E56-B940-406B-B035-CB672DDFA3E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80E763F-6CF7-4EA3-B3E2-D67080A1E61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E75EB47-B68F-4458-A400-635921DAD02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52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9C3931A-0FDC-4C01-A90C-3802E5E3EF8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AF99C71-11E8-4117-801D-CCC1F3F92C3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1E0C62E-E4F8-45B3-AE7F-9AF62278935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4253F53-D2C8-43B2-B3E1-BA2BFE5D207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3D10801-F845-4D65-BD64-35323057194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78865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77B229D-9787-433F-A44A-02396082FB3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8E09A5C-2130-4171-A0E7-1F0BDC8A924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52F489B-7B35-4E74-96B4-31D006CCF18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4F6CC5E-DF2F-4438-84F6-6A8E1A01EEE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B5EFCFB-AB13-42E1-933C-635C8E3A03D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1129039-C879-48C5-A057-57B3DB79649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6AA281A-AD99-48F8-B44E-B94947AB214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8ED3951-C860-4AAC-899A-AE94E35297D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572FA89-A223-4CEC-933F-25450E26CD3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52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75B486C-5CA5-4885-9CED-B51368B07CD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039CA70-FFFD-4539-AFBA-C8786E73541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364223A-BBF5-4E98-9C9A-B843BC13192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1EE8DF3-271A-4878-94AE-606DBD66C5E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78865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3D848C3-1B56-4789-95E1-D948FE54213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36AD2D8-39BB-45ED-A99F-B322F36F391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3155BEA-1704-45BD-ADC6-7C3FCCCFBF0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12F94D1-B99F-489F-A8F2-C63AE96E7A2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BB30C67-6F64-44B5-A43C-0929164724F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52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02276D4-3187-4046-8978-F67B8FE6D6E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05E3DF6-BEBD-4C5D-8AB6-6DFCD79862C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A82CD82-213B-4C41-A5B1-FB0D6418E4B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C827406-F567-4ADF-9B4D-EFC0B0F6749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ru-RU" sz="6000" spc="-1" strike="noStrike">
                <a:solidFill>
                  <a:srgbClr val="000000"/>
                </a:solidFill>
                <a:latin typeface="Calibri Light"/>
              </a:rPr>
              <a:t>Образец </a:t>
            </a:r>
            <a:r>
              <a:rPr b="0" lang="ru-RU" sz="6000" spc="-1" strike="noStrike">
                <a:solidFill>
                  <a:srgbClr val="000000"/>
                </a:solidFill>
                <a:latin typeface="Calibri Light"/>
              </a:rPr>
              <a:t>заголовка</a:t>
            </a:r>
            <a:endParaRPr b="0" lang="ru-RU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b="0" lang="ru-RU" sz="1400" spc="-1" strike="noStrike">
                <a:latin typeface="Times New Roman"/>
              </a:defRPr>
            </a:lvl1pPr>
          </a:lstStyle>
          <a:p>
            <a:r>
              <a:rPr b="0" lang="ru-RU" sz="1400" spc="-1" strike="noStrike">
                <a:latin typeface="Times New Roman"/>
              </a:rPr>
              <a:t>&lt;дата/время&gt;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ru-RU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ru-RU" sz="1400" spc="-1" strike="noStrike">
                <a:latin typeface="Times New Roman"/>
              </a:rPr>
              <a:t>&lt;нижний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latin typeface="Calibri"/>
              </a:rPr>
              <a:t>Для правки структуры щёлкните мышью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Второй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Calibri Light"/>
              </a:rPr>
              <a:t>Образец заголовка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latin typeface="Calibri"/>
              </a:rPr>
              <a:t>Образец текста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latin typeface="Calibri"/>
              </a:rPr>
              <a:t>Второй уровень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latin typeface="Calibri"/>
              </a:rPr>
              <a:t>Третий уровень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latin typeface="Calibri"/>
              </a:rPr>
              <a:t>Четвертый уровень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000000"/>
                </a:solidFill>
                <a:latin typeface="Calibri"/>
              </a:rPr>
              <a:t>Пятый уровень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b="0" lang="ru-RU" sz="1400" spc="-1" strike="noStrike">
                <a:latin typeface="Times New Roman"/>
              </a:defRPr>
            </a:lvl1pPr>
          </a:lstStyle>
          <a:p>
            <a:r>
              <a:rPr b="0" lang="ru-RU" sz="1400" spc="-1" strike="noStrike">
                <a:latin typeface="Times New Roman"/>
              </a:rPr>
              <a:t>&lt;дата/время&gt;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ru-RU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ru-RU" sz="1400" spc="-1" strike="noStrike">
                <a:latin typeface="Times New Roman"/>
              </a:rPr>
              <a:t>&lt;нижний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dt" idx="7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b="0" lang="ru-RU" sz="1400" spc="-1" strike="noStrike">
                <a:latin typeface="Times New Roman"/>
              </a:defRPr>
            </a:lvl1pPr>
          </a:lstStyle>
          <a:p>
            <a:r>
              <a:rPr b="0" lang="ru-RU" sz="1400" spc="-1" strike="noStrike">
                <a:latin typeface="Times New Roman"/>
              </a:rPr>
              <a:t>&lt;дата/время&gt;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ftr" idx="8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ru-RU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ru-RU" sz="1400" spc="-1" strike="noStrike">
                <a:latin typeface="Times New Roman"/>
              </a:rPr>
              <a:t>&lt;нижний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sldNum" idx="9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b="0" lang="ru-RU" sz="2400" spc="-1" strike="noStrike">
                <a:latin typeface="Times New Roman"/>
              </a:defRPr>
            </a:lvl1pPr>
          </a:lstStyle>
          <a:p>
            <a:endParaRPr b="0" lang="ru-RU" sz="2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latin typeface="Calibri"/>
              </a:rPr>
              <a:t>Для правки структуры щёлкните мышью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Второй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4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6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51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8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0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54.jpeg"/><Relationship Id="rId2" Type="http://schemas.openxmlformats.org/officeDocument/2006/relationships/slideLayout" Target="../slideLayouts/slideLayout25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25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4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slideLayout" Target="../slideLayouts/slideLayout25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25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25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61.jpe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62.jpeg"/><Relationship Id="rId2" Type="http://schemas.openxmlformats.org/officeDocument/2006/relationships/slideLayout" Target="../slideLayouts/slideLayout25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hyperlink" Target="https://software.intel.com/en-us/ai-academy/students/kits/machine-learning-501" TargetMode="External"/><Relationship Id="rId2" Type="http://schemas.openxmlformats.org/officeDocument/2006/relationships/hyperlink" Target="https://software.intel.com/en-us/ai-academy/students/kits/ai-501" TargetMode="External"/><Relationship Id="rId3" Type="http://schemas.openxmlformats.org/officeDocument/2006/relationships/hyperlink" Target="https://software.intel.com/en-us/ai-academy/students/kits/deep-learning-501" TargetMode="External"/><Relationship Id="rId4" Type="http://schemas.openxmlformats.org/officeDocument/2006/relationships/hyperlink" Target="https://bit.ly/1bCmE3Z" TargetMode="External"/><Relationship Id="rId5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hyperlink" Target="https://www.kdnuggets.com/2016/10/battle-data-science-venn-diagrams.html" TargetMode="External"/><Relationship Id="rId2" Type="http://schemas.openxmlformats.org/officeDocument/2006/relationships/hyperlink" Target="http://nirvacana.com/thoughts/2013/07/08/becoming-a-data-scientist/" TargetMode="External"/><Relationship Id="rId3" Type="http://schemas.openxmlformats.org/officeDocument/2006/relationships/hyperlink" Target="https://blog.udacity.com/2014/11/data-science-job-skills.html" TargetMode="External"/><Relationship Id="rId4" Type="http://schemas.openxmlformats.org/officeDocument/2006/relationships/hyperlink" Target="https://www.simplilearn.com/what-is-machine-learning-and-why-it-matters-article" TargetMode="External"/><Relationship Id="rId5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3383640"/>
          </a:xfrm>
          <a:prstGeom prst="rect">
            <a:avLst/>
          </a:prstGeom>
          <a:solidFill>
            <a:srgbClr val="4472c4"/>
          </a:solidFill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ru-RU" sz="6000" spc="-1" strike="noStrike">
                <a:solidFill>
                  <a:srgbClr val="ffffff"/>
                </a:solidFill>
                <a:latin typeface="Calibri Light"/>
              </a:rPr>
              <a:t>Решающие деревья</a:t>
            </a:r>
            <a:br>
              <a:rPr sz="6000"/>
            </a:br>
            <a:endParaRPr b="0" lang="ru-RU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90000" y="3600000"/>
            <a:ext cx="8963640" cy="3203640"/>
          </a:xfrm>
          <a:prstGeom prst="rect">
            <a:avLst/>
          </a:prstGeom>
          <a:solidFill>
            <a:srgbClr val="4472c4"/>
          </a:solidFill>
          <a:ln w="0">
            <a:noFill/>
          </a:ln>
        </p:spPr>
        <p:txBody>
          <a:bodyPr anchor="t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ru-RU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Decision Trees</a:t>
            </a:r>
            <a:endParaRPr b="0" lang="ru-R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1583640"/>
          </a:xfrm>
          <a:prstGeom prst="rect">
            <a:avLst/>
          </a:prstGeom>
          <a:solidFill>
            <a:srgbClr val="4472c4"/>
          </a:solidFill>
          <a:ln w="0">
            <a:solidFill>
              <a:srgbClr val="4472c4"/>
            </a:solidFill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Решающие деревья. Идея</a:t>
            </a:r>
            <a:br>
              <a:rPr sz="4400"/>
            </a:b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Прогноз в листе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8" name="Объект 4" descr=""/>
          <p:cNvPicPr/>
          <p:nvPr/>
        </p:nvPicPr>
        <p:blipFill>
          <a:blip r:embed="rId1"/>
          <a:srcRect l="16678" t="22461" r="16783" b="14490"/>
          <a:stretch/>
        </p:blipFill>
        <p:spPr>
          <a:xfrm>
            <a:off x="900000" y="1800000"/>
            <a:ext cx="7423200" cy="496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1583640"/>
          </a:xfrm>
          <a:prstGeom prst="rect">
            <a:avLst/>
          </a:prstGeom>
          <a:solidFill>
            <a:srgbClr val="4472c4"/>
          </a:solidFill>
          <a:ln w="0">
            <a:solidFill>
              <a:srgbClr val="4472c4"/>
            </a:solidFill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Решающие деревья. Идея</a:t>
            </a:r>
            <a:br>
              <a:rPr sz="4400"/>
            </a:b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Классификация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0" name="Объект 4" descr=""/>
          <p:cNvPicPr/>
          <p:nvPr/>
        </p:nvPicPr>
        <p:blipFill>
          <a:blip r:embed="rId1"/>
          <a:srcRect l="16675" t="23912" r="35209" b="2171"/>
          <a:stretch/>
        </p:blipFill>
        <p:spPr>
          <a:xfrm>
            <a:off x="2160000" y="1800000"/>
            <a:ext cx="4578120" cy="496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1583640"/>
          </a:xfrm>
          <a:prstGeom prst="rect">
            <a:avLst/>
          </a:prstGeom>
          <a:solidFill>
            <a:srgbClr val="4472c4"/>
          </a:solidFill>
          <a:ln w="0">
            <a:solidFill>
              <a:srgbClr val="4472c4"/>
            </a:solidFill>
          </a:ln>
        </p:spPr>
        <p:txBody>
          <a:bodyPr anchor="ctr">
            <a:normAutofit fontScale="90000"/>
          </a:bodyPr>
          <a:p>
            <a:pPr>
              <a:lnSpc>
                <a:spcPct val="90000"/>
              </a:lnSpc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Решающие деревья. Идея</a:t>
            </a:r>
            <a:br>
              <a:rPr sz="4400"/>
            </a:b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Классификация. Переобучение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2" name="Объект 4" descr=""/>
          <p:cNvPicPr/>
          <p:nvPr/>
        </p:nvPicPr>
        <p:blipFill>
          <a:blip r:embed="rId1"/>
          <a:srcRect l="14778" t="22464" r="30967" b="5068"/>
          <a:stretch/>
        </p:blipFill>
        <p:spPr>
          <a:xfrm>
            <a:off x="2160000" y="1800000"/>
            <a:ext cx="5265720" cy="496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1583640"/>
          </a:xfrm>
          <a:prstGeom prst="rect">
            <a:avLst/>
          </a:prstGeom>
          <a:solidFill>
            <a:srgbClr val="4472c4"/>
          </a:solidFill>
          <a:ln w="0">
            <a:solidFill>
              <a:srgbClr val="4472c4"/>
            </a:solidFill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Решающие деревья. Идея</a:t>
            </a:r>
            <a:br>
              <a:rPr sz="4400"/>
            </a:b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Регрессия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4" name="Объект 4" descr=""/>
          <p:cNvPicPr/>
          <p:nvPr/>
        </p:nvPicPr>
        <p:blipFill>
          <a:blip r:embed="rId1"/>
          <a:srcRect l="16678" t="22461" r="16783" b="14490"/>
          <a:stretch/>
        </p:blipFill>
        <p:spPr>
          <a:xfrm>
            <a:off x="900000" y="1800000"/>
            <a:ext cx="7423200" cy="496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1583640"/>
          </a:xfrm>
          <a:prstGeom prst="rect">
            <a:avLst/>
          </a:prstGeom>
          <a:solidFill>
            <a:srgbClr val="4472c4"/>
          </a:solidFill>
          <a:ln w="0">
            <a:solidFill>
              <a:srgbClr val="4472c4"/>
            </a:solidFill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Решающие деревья. Идея</a:t>
            </a:r>
            <a:br>
              <a:rPr sz="4400"/>
            </a:b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Регрессия</a:t>
            </a: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. </a:t>
            </a: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Переобучение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6" name="Объект 4" descr=""/>
          <p:cNvPicPr/>
          <p:nvPr/>
        </p:nvPicPr>
        <p:blipFill>
          <a:blip r:embed="rId1"/>
          <a:srcRect l="16678" t="22461" r="16783" b="14490"/>
          <a:stretch/>
        </p:blipFill>
        <p:spPr>
          <a:xfrm>
            <a:off x="900000" y="1800000"/>
            <a:ext cx="7423200" cy="496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1583640"/>
          </a:xfrm>
          <a:prstGeom prst="rect">
            <a:avLst/>
          </a:prstGeom>
          <a:solidFill>
            <a:srgbClr val="4472c4"/>
          </a:solidFill>
          <a:ln w="0">
            <a:solidFill>
              <a:srgbClr val="4472c4"/>
            </a:solidFill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Решающие деревья. Идея</a:t>
            </a:r>
            <a:br>
              <a:rPr sz="4400"/>
            </a:b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Резюме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8" name="Объект 4" descr=""/>
          <p:cNvPicPr/>
          <p:nvPr/>
        </p:nvPicPr>
        <p:blipFill>
          <a:blip r:embed="rId1"/>
          <a:srcRect l="17243" t="22821" r="16219" b="14130"/>
          <a:stretch/>
        </p:blipFill>
        <p:spPr>
          <a:xfrm>
            <a:off x="900000" y="1800000"/>
            <a:ext cx="7423200" cy="496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1585080"/>
          </a:xfrm>
          <a:prstGeom prst="rect">
            <a:avLst/>
          </a:prstGeom>
          <a:solidFill>
            <a:srgbClr val="4472c4"/>
          </a:solidFill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План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90000" y="1800000"/>
            <a:ext cx="8963640" cy="4967640"/>
          </a:xfrm>
          <a:prstGeom prst="rect">
            <a:avLst/>
          </a:prstGeom>
          <a:solidFill>
            <a:srgbClr val="4472c4"/>
          </a:solidFill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ffffff"/>
                </a:solidFill>
                <a:latin typeface="Calibri"/>
              </a:rPr>
              <a:t>Решающие деревья. Идея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00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ffff00"/>
                </a:solidFill>
                <a:latin typeface="Calibri"/>
              </a:rPr>
              <a:t>Обучение решающих деревьев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ffffff"/>
                </a:solidFill>
                <a:latin typeface="Calibri"/>
              </a:rPr>
              <a:t>Критерии информативности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ffffff"/>
                </a:solidFill>
                <a:latin typeface="Calibri"/>
              </a:rPr>
              <a:t>Критерии останова и стрижка деревьев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ffffff"/>
                </a:solidFill>
                <a:latin typeface="Calibri"/>
              </a:rPr>
              <a:t>Решающие деревья и категориальные признаки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ffffff"/>
                </a:solidFill>
                <a:latin typeface="Calibri"/>
              </a:rPr>
              <a:t>Решающие деревья в 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scikit-learn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1583640"/>
          </a:xfrm>
          <a:prstGeom prst="rect">
            <a:avLst/>
          </a:prstGeom>
          <a:solidFill>
            <a:srgbClr val="4472c4"/>
          </a:solidFill>
          <a:ln w="0">
            <a:solidFill>
              <a:srgbClr val="4472c4"/>
            </a:solidFill>
          </a:ln>
        </p:spPr>
        <p:txBody>
          <a:bodyPr anchor="ctr">
            <a:normAutofit fontScale="90000"/>
          </a:bodyPr>
          <a:p>
            <a:pPr>
              <a:lnSpc>
                <a:spcPct val="90000"/>
              </a:lnSpc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Обучение решающих деревьев</a:t>
            </a:r>
            <a:br>
              <a:rPr sz="4400"/>
            </a:b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Переобучение деревьев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2" name="Объект 4" descr=""/>
          <p:cNvPicPr/>
          <p:nvPr/>
        </p:nvPicPr>
        <p:blipFill>
          <a:blip r:embed="rId1"/>
          <a:srcRect l="24870" t="24636" r="28547" b="12314"/>
          <a:stretch/>
        </p:blipFill>
        <p:spPr>
          <a:xfrm>
            <a:off x="2160000" y="1800000"/>
            <a:ext cx="5195880" cy="496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1583640"/>
          </a:xfrm>
          <a:prstGeom prst="rect">
            <a:avLst/>
          </a:prstGeom>
          <a:solidFill>
            <a:srgbClr val="4472c4"/>
          </a:solidFill>
          <a:ln w="0">
            <a:solidFill>
              <a:srgbClr val="4472c4"/>
            </a:solidFill>
          </a:ln>
        </p:spPr>
        <p:txBody>
          <a:bodyPr anchor="ctr">
            <a:normAutofit fontScale="90000"/>
          </a:bodyPr>
          <a:p>
            <a:pPr>
              <a:lnSpc>
                <a:spcPct val="90000"/>
              </a:lnSpc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Обучение решающих деревьев</a:t>
            </a:r>
            <a:br>
              <a:rPr sz="4400"/>
            </a:b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Переобучение деревьев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4" name="Объект 4" descr=""/>
          <p:cNvPicPr/>
          <p:nvPr/>
        </p:nvPicPr>
        <p:blipFill>
          <a:blip r:embed="rId1"/>
          <a:srcRect l="16678" t="22461" r="16783" b="14490"/>
          <a:stretch/>
        </p:blipFill>
        <p:spPr>
          <a:xfrm>
            <a:off x="900000" y="1800000"/>
            <a:ext cx="7423200" cy="496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1583640"/>
          </a:xfrm>
          <a:prstGeom prst="rect">
            <a:avLst/>
          </a:prstGeom>
          <a:solidFill>
            <a:srgbClr val="4472c4"/>
          </a:solidFill>
          <a:ln w="0">
            <a:solidFill>
              <a:srgbClr val="4472c4"/>
            </a:solidFill>
          </a:ln>
        </p:spPr>
        <p:txBody>
          <a:bodyPr anchor="ctr">
            <a:normAutofit fontScale="90000"/>
          </a:bodyPr>
          <a:p>
            <a:pPr>
              <a:lnSpc>
                <a:spcPct val="90000"/>
              </a:lnSpc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Обучение решающих деревьев</a:t>
            </a:r>
            <a:br>
              <a:rPr sz="4400"/>
            </a:b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Жадное построение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6" name="Объект 4" descr=""/>
          <p:cNvPicPr/>
          <p:nvPr/>
        </p:nvPicPr>
        <p:blipFill>
          <a:blip r:embed="rId1"/>
          <a:srcRect l="16677" t="22461" r="16784" b="14490"/>
          <a:stretch/>
        </p:blipFill>
        <p:spPr>
          <a:xfrm>
            <a:off x="900000" y="1800000"/>
            <a:ext cx="7423200" cy="496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1585080"/>
          </a:xfrm>
          <a:prstGeom prst="rect">
            <a:avLst/>
          </a:prstGeom>
          <a:solidFill>
            <a:srgbClr val="4472c4"/>
          </a:solidFill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План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90000" y="1800000"/>
            <a:ext cx="8963640" cy="4967640"/>
          </a:xfrm>
          <a:prstGeom prst="rect">
            <a:avLst/>
          </a:prstGeom>
          <a:solidFill>
            <a:srgbClr val="4472c4"/>
          </a:solidFill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ffffff"/>
                </a:solidFill>
                <a:latin typeface="Calibri"/>
              </a:rPr>
              <a:t>Решающие деревья. Идея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ffffff"/>
                </a:solidFill>
                <a:latin typeface="Calibri"/>
              </a:rPr>
              <a:t>Обучение решающих деревьев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ffffff"/>
                </a:solidFill>
                <a:latin typeface="Calibri"/>
              </a:rPr>
              <a:t>Критерии информативности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ffffff"/>
                </a:solidFill>
                <a:latin typeface="Calibri"/>
              </a:rPr>
              <a:t>Критерии останова и стрижка деревьев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ffffff"/>
                </a:solidFill>
                <a:latin typeface="Calibri"/>
              </a:rPr>
              <a:t>Решающие деревья и категориальные признаки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ffffff"/>
                </a:solidFill>
                <a:latin typeface="Calibri"/>
              </a:rPr>
              <a:t>Решающие деревья в 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scikit-learn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1583640"/>
          </a:xfrm>
          <a:prstGeom prst="rect">
            <a:avLst/>
          </a:prstGeom>
          <a:solidFill>
            <a:srgbClr val="4472c4"/>
          </a:solidFill>
          <a:ln w="0">
            <a:solidFill>
              <a:srgbClr val="4472c4"/>
            </a:solidFill>
          </a:ln>
        </p:spPr>
        <p:txBody>
          <a:bodyPr anchor="ctr">
            <a:normAutofit fontScale="90000"/>
          </a:bodyPr>
          <a:p>
            <a:pPr>
              <a:lnSpc>
                <a:spcPct val="90000"/>
              </a:lnSpc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Обучение решающих деревьев</a:t>
            </a:r>
            <a:br>
              <a:rPr sz="4400"/>
            </a:b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Жадное построение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8" name="Объект 4" descr=""/>
          <p:cNvPicPr/>
          <p:nvPr/>
        </p:nvPicPr>
        <p:blipFill>
          <a:blip r:embed="rId1"/>
          <a:srcRect l="16678" t="22461" r="16783" b="14490"/>
          <a:stretch/>
        </p:blipFill>
        <p:spPr>
          <a:xfrm>
            <a:off x="900000" y="1800000"/>
            <a:ext cx="7423200" cy="496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1583640"/>
          </a:xfrm>
          <a:prstGeom prst="rect">
            <a:avLst/>
          </a:prstGeom>
          <a:solidFill>
            <a:srgbClr val="4472c4"/>
          </a:solidFill>
          <a:ln w="0">
            <a:solidFill>
              <a:srgbClr val="4472c4"/>
            </a:solidFill>
          </a:ln>
        </p:spPr>
        <p:txBody>
          <a:bodyPr anchor="ctr">
            <a:normAutofit fontScale="90000"/>
          </a:bodyPr>
          <a:p>
            <a:pPr>
              <a:lnSpc>
                <a:spcPct val="90000"/>
              </a:lnSpc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Обучение решающих деревьев</a:t>
            </a:r>
            <a:br>
              <a:rPr sz="4400"/>
            </a:b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Поиск разбиения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0" name="Объект 4" descr=""/>
          <p:cNvPicPr/>
          <p:nvPr/>
        </p:nvPicPr>
        <p:blipFill>
          <a:blip r:embed="rId1"/>
          <a:srcRect l="16679" t="22461" r="14914" b="14490"/>
          <a:stretch/>
        </p:blipFill>
        <p:spPr>
          <a:xfrm>
            <a:off x="792000" y="1800000"/>
            <a:ext cx="7631640" cy="496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1583640"/>
          </a:xfrm>
          <a:prstGeom prst="rect">
            <a:avLst/>
          </a:prstGeom>
          <a:solidFill>
            <a:srgbClr val="4472c4"/>
          </a:solidFill>
          <a:ln w="0">
            <a:solidFill>
              <a:srgbClr val="4472c4"/>
            </a:solidFill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Обучение решающих деревьев Поиск разбиения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2" name="Объект 4" descr=""/>
          <p:cNvPicPr/>
          <p:nvPr/>
        </p:nvPicPr>
        <p:blipFill>
          <a:blip r:embed="rId1"/>
          <a:srcRect l="16677" t="22258" r="12692" b="14693"/>
          <a:stretch/>
        </p:blipFill>
        <p:spPr>
          <a:xfrm>
            <a:off x="648000" y="1800000"/>
            <a:ext cx="7880040" cy="496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1583640"/>
          </a:xfrm>
          <a:prstGeom prst="rect">
            <a:avLst/>
          </a:prstGeom>
          <a:solidFill>
            <a:srgbClr val="4472c4"/>
          </a:solidFill>
          <a:ln w="0">
            <a:solidFill>
              <a:srgbClr val="4472c4"/>
            </a:solidFill>
          </a:ln>
        </p:spPr>
        <p:txBody>
          <a:bodyPr anchor="ctr">
            <a:normAutofit fontScale="90000"/>
          </a:bodyPr>
          <a:p>
            <a:pPr>
              <a:lnSpc>
                <a:spcPct val="90000"/>
              </a:lnSpc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Обучение решающих деревьев</a:t>
            </a:r>
            <a:br>
              <a:rPr sz="4400"/>
            </a:b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Критерий останова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4" name="Объект 4" descr=""/>
          <p:cNvPicPr/>
          <p:nvPr/>
        </p:nvPicPr>
        <p:blipFill>
          <a:blip r:embed="rId1"/>
          <a:srcRect l="16678" t="22461" r="16783" b="14490"/>
          <a:stretch/>
        </p:blipFill>
        <p:spPr>
          <a:xfrm>
            <a:off x="900000" y="1800000"/>
            <a:ext cx="7423200" cy="496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1583640"/>
          </a:xfrm>
          <a:prstGeom prst="rect">
            <a:avLst/>
          </a:prstGeom>
          <a:solidFill>
            <a:srgbClr val="4472c4"/>
          </a:solidFill>
          <a:ln w="0">
            <a:solidFill>
              <a:srgbClr val="4472c4"/>
            </a:solidFill>
          </a:ln>
        </p:spPr>
        <p:txBody>
          <a:bodyPr anchor="ctr">
            <a:normAutofit fontScale="90000"/>
          </a:bodyPr>
          <a:p>
            <a:pPr>
              <a:lnSpc>
                <a:spcPct val="90000"/>
              </a:lnSpc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Обучение решающих деревьев</a:t>
            </a:r>
            <a:br>
              <a:rPr sz="4400"/>
            </a:b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Ответ в листе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6" name="Объект 4" descr=""/>
          <p:cNvPicPr/>
          <p:nvPr/>
        </p:nvPicPr>
        <p:blipFill>
          <a:blip r:embed="rId1"/>
          <a:srcRect l="16678" t="22461" r="11665" b="14490"/>
          <a:stretch/>
        </p:blipFill>
        <p:spPr>
          <a:xfrm>
            <a:off x="576000" y="1800000"/>
            <a:ext cx="7994160" cy="496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1583640"/>
          </a:xfrm>
          <a:prstGeom prst="rect">
            <a:avLst/>
          </a:prstGeom>
          <a:solidFill>
            <a:srgbClr val="4472c4"/>
          </a:solidFill>
          <a:ln w="0">
            <a:solidFill>
              <a:srgbClr val="4472c4"/>
            </a:solidFill>
          </a:ln>
        </p:spPr>
        <p:txBody>
          <a:bodyPr anchor="ctr">
            <a:normAutofit fontScale="90000"/>
          </a:bodyPr>
          <a:p>
            <a:pPr>
              <a:lnSpc>
                <a:spcPct val="90000"/>
              </a:lnSpc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Обучение решающих деревьев</a:t>
            </a:r>
            <a:br>
              <a:rPr sz="4400"/>
            </a:b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Ответ в листе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8" name="Объект 4" descr=""/>
          <p:cNvPicPr/>
          <p:nvPr/>
        </p:nvPicPr>
        <p:blipFill>
          <a:blip r:embed="rId1"/>
          <a:srcRect l="17222" t="22461" r="12146" b="14490"/>
          <a:stretch/>
        </p:blipFill>
        <p:spPr>
          <a:xfrm>
            <a:off x="648000" y="1800000"/>
            <a:ext cx="7880040" cy="496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1583640"/>
          </a:xfrm>
          <a:prstGeom prst="rect">
            <a:avLst/>
          </a:prstGeom>
          <a:solidFill>
            <a:srgbClr val="4472c4"/>
          </a:solidFill>
          <a:ln w="0">
            <a:solidFill>
              <a:srgbClr val="4472c4"/>
            </a:solidFill>
          </a:ln>
        </p:spPr>
        <p:txBody>
          <a:bodyPr anchor="ctr">
            <a:normAutofit fontScale="90000"/>
          </a:bodyPr>
          <a:p>
            <a:pPr>
              <a:lnSpc>
                <a:spcPct val="90000"/>
              </a:lnSpc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Обучение решающих деревьев</a:t>
            </a:r>
            <a:br>
              <a:rPr sz="4400"/>
            </a:b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Вопросы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0" name="Объект 4" descr=""/>
          <p:cNvPicPr/>
          <p:nvPr/>
        </p:nvPicPr>
        <p:blipFill>
          <a:blip r:embed="rId1"/>
          <a:srcRect l="17013" t="22461" r="16448" b="14490"/>
          <a:stretch/>
        </p:blipFill>
        <p:spPr>
          <a:xfrm>
            <a:off x="900000" y="1800000"/>
            <a:ext cx="7423200" cy="496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1583640"/>
          </a:xfrm>
          <a:prstGeom prst="rect">
            <a:avLst/>
          </a:prstGeom>
          <a:solidFill>
            <a:srgbClr val="4472c4"/>
          </a:solidFill>
          <a:ln w="0">
            <a:solidFill>
              <a:srgbClr val="4472c4"/>
            </a:solidFill>
          </a:ln>
        </p:spPr>
        <p:txBody>
          <a:bodyPr anchor="ctr">
            <a:normAutofit fontScale="90000"/>
          </a:bodyPr>
          <a:p>
            <a:pPr>
              <a:lnSpc>
                <a:spcPct val="90000"/>
              </a:lnSpc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Обучение решающих деревьев</a:t>
            </a:r>
            <a:br>
              <a:rPr sz="4400"/>
            </a:b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Резюме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2" name="Объект 4" descr=""/>
          <p:cNvPicPr/>
          <p:nvPr/>
        </p:nvPicPr>
        <p:blipFill>
          <a:blip r:embed="rId1"/>
          <a:srcRect l="16679" t="22461" r="14736" b="14490"/>
          <a:stretch/>
        </p:blipFill>
        <p:spPr>
          <a:xfrm>
            <a:off x="720000" y="1800000"/>
            <a:ext cx="7651440" cy="496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1585080"/>
          </a:xfrm>
          <a:prstGeom prst="rect">
            <a:avLst/>
          </a:prstGeom>
          <a:solidFill>
            <a:srgbClr val="4472c4"/>
          </a:solidFill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План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90000" y="1800000"/>
            <a:ext cx="8963640" cy="4967640"/>
          </a:xfrm>
          <a:prstGeom prst="rect">
            <a:avLst/>
          </a:prstGeom>
          <a:solidFill>
            <a:srgbClr val="4472c4"/>
          </a:solidFill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ffffff"/>
                </a:solidFill>
                <a:latin typeface="Calibri"/>
              </a:rPr>
              <a:t>Решающие деревья. Идея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ffffff"/>
                </a:solidFill>
                <a:latin typeface="Calibri"/>
              </a:rPr>
              <a:t>Обучение решающих деревьев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00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ffff00"/>
                </a:solidFill>
                <a:latin typeface="Calibri"/>
              </a:rPr>
              <a:t>Критерии информативности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ffffff"/>
                </a:solidFill>
                <a:latin typeface="Calibri"/>
              </a:rPr>
              <a:t>Критерии останова и стрижка деревьев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ffffff"/>
                </a:solidFill>
                <a:latin typeface="Calibri"/>
              </a:rPr>
              <a:t>Решающие деревья и категориальные признаки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ffffff"/>
                </a:solidFill>
                <a:latin typeface="Calibri"/>
              </a:rPr>
              <a:t>Решающие деревья в 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scikit-learn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1583640"/>
          </a:xfrm>
          <a:prstGeom prst="rect">
            <a:avLst/>
          </a:prstGeom>
          <a:solidFill>
            <a:srgbClr val="4472c4"/>
          </a:solidFill>
          <a:ln w="0">
            <a:solidFill>
              <a:srgbClr val="4472c4"/>
            </a:solidFill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Критерии информативности</a:t>
            </a:r>
            <a:br>
              <a:rPr sz="4400"/>
            </a:b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Поиск разбиения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6" name="Объект 4" descr=""/>
          <p:cNvPicPr/>
          <p:nvPr/>
        </p:nvPicPr>
        <p:blipFill>
          <a:blip r:embed="rId1"/>
          <a:srcRect l="17100" t="22459" r="15847" b="14492"/>
          <a:stretch/>
        </p:blipFill>
        <p:spPr>
          <a:xfrm>
            <a:off x="900000" y="1800000"/>
            <a:ext cx="7480080" cy="496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1585080"/>
          </a:xfrm>
          <a:prstGeom prst="rect">
            <a:avLst/>
          </a:prstGeom>
          <a:solidFill>
            <a:srgbClr val="4472c4"/>
          </a:solidFill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План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90000" y="1800000"/>
            <a:ext cx="8963640" cy="4967640"/>
          </a:xfrm>
          <a:prstGeom prst="rect">
            <a:avLst/>
          </a:prstGeom>
          <a:solidFill>
            <a:srgbClr val="4472c4"/>
          </a:solidFill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00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ffff00"/>
                </a:solidFill>
                <a:latin typeface="Calibri"/>
              </a:rPr>
              <a:t>Решающие деревья. Идея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ffffff"/>
                </a:solidFill>
                <a:latin typeface="Calibri"/>
              </a:rPr>
              <a:t>Обучение решающих деревьев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ffffff"/>
                </a:solidFill>
                <a:latin typeface="Calibri"/>
              </a:rPr>
              <a:t>Критерии информативности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ffffff"/>
                </a:solidFill>
                <a:latin typeface="Calibri"/>
              </a:rPr>
              <a:t>Критерии останова и стрижка деревьев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ffffff"/>
                </a:solidFill>
                <a:latin typeface="Calibri"/>
              </a:rPr>
              <a:t>Решающие деревья и категориальные признаки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ffffff"/>
                </a:solidFill>
                <a:latin typeface="Calibri"/>
              </a:rPr>
              <a:t>Решающие деревья в 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scikit-learn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1583640"/>
          </a:xfrm>
          <a:prstGeom prst="rect">
            <a:avLst/>
          </a:prstGeom>
          <a:solidFill>
            <a:srgbClr val="4472c4"/>
          </a:solidFill>
          <a:ln w="0">
            <a:solidFill>
              <a:srgbClr val="4472c4"/>
            </a:solidFill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Критерии информативности</a:t>
            </a:r>
            <a:br>
              <a:rPr sz="4400"/>
            </a:b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Поиск разбиения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8" name="Объект 4" descr=""/>
          <p:cNvPicPr/>
          <p:nvPr/>
        </p:nvPicPr>
        <p:blipFill>
          <a:blip r:embed="rId1"/>
          <a:srcRect l="16782" t="22461" r="16679" b="14490"/>
          <a:stretch/>
        </p:blipFill>
        <p:spPr>
          <a:xfrm>
            <a:off x="900000" y="1800000"/>
            <a:ext cx="7423200" cy="496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1583640"/>
          </a:xfrm>
          <a:prstGeom prst="rect">
            <a:avLst/>
          </a:prstGeom>
          <a:solidFill>
            <a:srgbClr val="4472c4"/>
          </a:solidFill>
          <a:ln w="0">
            <a:solidFill>
              <a:srgbClr val="4472c4"/>
            </a:solidFill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Критерии информативности</a:t>
            </a:r>
            <a:br>
              <a:rPr sz="4400"/>
            </a:b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Критерий ошибки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0" name="Объект 4" descr=""/>
          <p:cNvPicPr/>
          <p:nvPr/>
        </p:nvPicPr>
        <p:blipFill>
          <a:blip r:embed="rId1"/>
          <a:srcRect l="16678" t="22461" r="14224" b="14490"/>
          <a:stretch/>
        </p:blipFill>
        <p:spPr>
          <a:xfrm>
            <a:off x="720000" y="1800000"/>
            <a:ext cx="7708680" cy="496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1583640"/>
          </a:xfrm>
          <a:prstGeom prst="rect">
            <a:avLst/>
          </a:prstGeom>
          <a:solidFill>
            <a:srgbClr val="4472c4"/>
          </a:solidFill>
          <a:ln w="0">
            <a:solidFill>
              <a:srgbClr val="4472c4"/>
            </a:solidFill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Критерии информативности</a:t>
            </a:r>
            <a:br>
              <a:rPr sz="4400"/>
            </a:b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Критерий ошибки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2" name="Объект 4" descr=""/>
          <p:cNvPicPr/>
          <p:nvPr/>
        </p:nvPicPr>
        <p:blipFill>
          <a:blip r:embed="rId1"/>
          <a:srcRect l="16678" t="22461" r="14223" b="14490"/>
          <a:stretch/>
        </p:blipFill>
        <p:spPr>
          <a:xfrm>
            <a:off x="720000" y="1800000"/>
            <a:ext cx="7708680" cy="496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1583640"/>
          </a:xfrm>
          <a:prstGeom prst="rect">
            <a:avLst/>
          </a:prstGeom>
          <a:solidFill>
            <a:srgbClr val="4472c4"/>
          </a:solidFill>
          <a:ln w="0">
            <a:solidFill>
              <a:srgbClr val="4472c4"/>
            </a:solidFill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Критерии информативности</a:t>
            </a:r>
            <a:br>
              <a:rPr sz="4400"/>
            </a:b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Критерий ошибки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4" name="Объект 4" descr=""/>
          <p:cNvPicPr/>
          <p:nvPr/>
        </p:nvPicPr>
        <p:blipFill>
          <a:blip r:embed="rId1"/>
          <a:srcRect l="16376" t="22461" r="14524" b="14490"/>
          <a:stretch/>
        </p:blipFill>
        <p:spPr>
          <a:xfrm>
            <a:off x="684000" y="1800000"/>
            <a:ext cx="7708680" cy="496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1583640"/>
          </a:xfrm>
          <a:prstGeom prst="rect">
            <a:avLst/>
          </a:prstGeom>
          <a:solidFill>
            <a:srgbClr val="4472c4"/>
          </a:solidFill>
          <a:ln w="0">
            <a:solidFill>
              <a:srgbClr val="4472c4"/>
            </a:solidFill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Критерии информативности</a:t>
            </a:r>
            <a:br>
              <a:rPr sz="4400"/>
            </a:b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Критерий ошибки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6" name="Объект 4" descr=""/>
          <p:cNvPicPr/>
          <p:nvPr/>
        </p:nvPicPr>
        <p:blipFill>
          <a:blip r:embed="rId1"/>
          <a:srcRect l="16694" t="22461" r="14208" b="14490"/>
          <a:stretch/>
        </p:blipFill>
        <p:spPr>
          <a:xfrm>
            <a:off x="720000" y="1800000"/>
            <a:ext cx="7708680" cy="496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1583640"/>
          </a:xfrm>
          <a:prstGeom prst="rect">
            <a:avLst/>
          </a:prstGeom>
          <a:solidFill>
            <a:srgbClr val="4472c4"/>
          </a:solidFill>
          <a:ln w="0">
            <a:solidFill>
              <a:srgbClr val="4472c4"/>
            </a:solidFill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Критерии информативности</a:t>
            </a:r>
            <a:br>
              <a:rPr sz="4400"/>
            </a:b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 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8" name="Объект 4" descr=""/>
          <p:cNvPicPr/>
          <p:nvPr/>
        </p:nvPicPr>
        <p:blipFill>
          <a:blip r:embed="rId1"/>
          <a:srcRect l="17208" t="22255" r="16253" b="14696"/>
          <a:stretch/>
        </p:blipFill>
        <p:spPr>
          <a:xfrm>
            <a:off x="720000" y="1800000"/>
            <a:ext cx="7423200" cy="496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1583640"/>
          </a:xfrm>
          <a:prstGeom prst="rect">
            <a:avLst/>
          </a:prstGeom>
          <a:solidFill>
            <a:srgbClr val="4472c4"/>
          </a:solidFill>
          <a:ln w="0">
            <a:solidFill>
              <a:srgbClr val="4472c4"/>
            </a:solidFill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Критерии информативности</a:t>
            </a:r>
            <a:br>
              <a:rPr sz="4400"/>
            </a:b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Регрессия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0" name="Объект 4" descr=""/>
          <p:cNvPicPr/>
          <p:nvPr/>
        </p:nvPicPr>
        <p:blipFill>
          <a:blip r:embed="rId1"/>
          <a:srcRect l="19237" t="22461" r="14224" b="14490"/>
          <a:stretch/>
        </p:blipFill>
        <p:spPr>
          <a:xfrm>
            <a:off x="720000" y="1800000"/>
            <a:ext cx="7423200" cy="496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1583640"/>
          </a:xfrm>
          <a:prstGeom prst="rect">
            <a:avLst/>
          </a:prstGeom>
          <a:solidFill>
            <a:srgbClr val="4472c4"/>
          </a:solidFill>
          <a:ln w="0">
            <a:solidFill>
              <a:srgbClr val="4472c4"/>
            </a:solidFill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Критерии информативности</a:t>
            </a:r>
            <a:br>
              <a:rPr sz="4400"/>
            </a:b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Классификация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2" name="Объект 4" descr=""/>
          <p:cNvPicPr/>
          <p:nvPr/>
        </p:nvPicPr>
        <p:blipFill>
          <a:blip r:embed="rId1"/>
          <a:srcRect l="19237" t="22461" r="14224" b="14490"/>
          <a:stretch/>
        </p:blipFill>
        <p:spPr>
          <a:xfrm>
            <a:off x="720000" y="1800000"/>
            <a:ext cx="7423200" cy="496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1583640"/>
          </a:xfrm>
          <a:prstGeom prst="rect">
            <a:avLst/>
          </a:prstGeom>
          <a:solidFill>
            <a:srgbClr val="4472c4"/>
          </a:solidFill>
          <a:ln w="0">
            <a:solidFill>
              <a:srgbClr val="4472c4"/>
            </a:solidFill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Критерии информативности</a:t>
            </a:r>
            <a:br>
              <a:rPr sz="4400"/>
            </a:b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Критерий Джини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4" name="Объект 4" descr=""/>
          <p:cNvPicPr/>
          <p:nvPr/>
        </p:nvPicPr>
        <p:blipFill>
          <a:blip r:embed="rId1"/>
          <a:srcRect l="19237" t="22461" r="11665" b="14490"/>
          <a:stretch/>
        </p:blipFill>
        <p:spPr>
          <a:xfrm>
            <a:off x="720000" y="1800000"/>
            <a:ext cx="7708680" cy="496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1583640"/>
          </a:xfrm>
          <a:prstGeom prst="rect">
            <a:avLst/>
          </a:prstGeom>
          <a:solidFill>
            <a:srgbClr val="4472c4"/>
          </a:solidFill>
          <a:ln w="0">
            <a:solidFill>
              <a:srgbClr val="4472c4"/>
            </a:solidFill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Критерии информативности</a:t>
            </a:r>
            <a:br>
              <a:rPr sz="4400"/>
            </a:b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Энтропийный критерий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6" name="Объект 4" descr=""/>
          <p:cNvPicPr/>
          <p:nvPr/>
        </p:nvPicPr>
        <p:blipFill>
          <a:blip r:embed="rId1"/>
          <a:srcRect l="17207" t="22461" r="13183" b="14490"/>
          <a:stretch/>
        </p:blipFill>
        <p:spPr>
          <a:xfrm>
            <a:off x="720000" y="1800000"/>
            <a:ext cx="7765560" cy="496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1583640"/>
          </a:xfrm>
          <a:prstGeom prst="rect">
            <a:avLst/>
          </a:prstGeom>
          <a:solidFill>
            <a:srgbClr val="4472c4"/>
          </a:solidFill>
          <a:ln w="0">
            <a:solidFill>
              <a:srgbClr val="4472c4"/>
            </a:solidFill>
          </a:ln>
        </p:spPr>
        <p:txBody>
          <a:bodyPr anchor="ctr">
            <a:normAutofit fontScale="90000"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Machine Learning</a:t>
            </a: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 – </a:t>
            </a: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ML</a:t>
            </a:r>
            <a:br>
              <a:rPr sz="4400"/>
            </a:b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Формальная постановка задачи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6" name="Объект 4" descr=""/>
          <p:cNvPicPr/>
          <p:nvPr/>
        </p:nvPicPr>
        <p:blipFill>
          <a:blip r:embed="rId1"/>
          <a:srcRect l="0" t="8697" r="0" b="3619"/>
          <a:stretch/>
        </p:blipFill>
        <p:spPr>
          <a:xfrm>
            <a:off x="720000" y="1800000"/>
            <a:ext cx="7568280" cy="496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1583640"/>
          </a:xfrm>
          <a:prstGeom prst="rect">
            <a:avLst/>
          </a:prstGeom>
          <a:solidFill>
            <a:srgbClr val="4472c4"/>
          </a:solidFill>
          <a:ln w="0">
            <a:solidFill>
              <a:srgbClr val="4472c4"/>
            </a:solidFill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Критерии информативности</a:t>
            </a:r>
            <a:br>
              <a:rPr sz="4400"/>
            </a:b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Резюме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8" name="Объект 4" descr=""/>
          <p:cNvPicPr/>
          <p:nvPr/>
        </p:nvPicPr>
        <p:blipFill>
          <a:blip r:embed="rId1"/>
          <a:srcRect l="16798" t="22461" r="13082" b="14490"/>
          <a:stretch/>
        </p:blipFill>
        <p:spPr>
          <a:xfrm>
            <a:off x="720000" y="1800000"/>
            <a:ext cx="7822800" cy="496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1585080"/>
          </a:xfrm>
          <a:prstGeom prst="rect">
            <a:avLst/>
          </a:prstGeom>
          <a:solidFill>
            <a:srgbClr val="4472c4"/>
          </a:solidFill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План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/>
          </p:nvPr>
        </p:nvSpPr>
        <p:spPr>
          <a:xfrm>
            <a:off x="90000" y="1800000"/>
            <a:ext cx="8963640" cy="4967640"/>
          </a:xfrm>
          <a:prstGeom prst="rect">
            <a:avLst/>
          </a:prstGeom>
          <a:solidFill>
            <a:srgbClr val="4472c4"/>
          </a:solidFill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ffffff"/>
                </a:solidFill>
                <a:latin typeface="Calibri"/>
              </a:rPr>
              <a:t>Решающие деревья. Идея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ffffff"/>
                </a:solidFill>
                <a:latin typeface="Calibri"/>
              </a:rPr>
              <a:t>Обучение решающих деревьев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ffffff"/>
                </a:solidFill>
                <a:latin typeface="Calibri"/>
              </a:rPr>
              <a:t>Критерии информативности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00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ffff00"/>
                </a:solidFill>
                <a:latin typeface="Calibri"/>
              </a:rPr>
              <a:t>Критерии останова и стрижка деревьев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ffffff"/>
                </a:solidFill>
                <a:latin typeface="Calibri"/>
              </a:rPr>
              <a:t>Решающие деревья и категориальные признаки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ffffff"/>
                </a:solidFill>
                <a:latin typeface="Calibri"/>
              </a:rPr>
              <a:t>Решающие деревья в 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scikit-learn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1583640"/>
          </a:xfrm>
          <a:prstGeom prst="rect">
            <a:avLst/>
          </a:prstGeom>
          <a:solidFill>
            <a:srgbClr val="4472c4"/>
          </a:solidFill>
          <a:ln w="0">
            <a:solidFill>
              <a:srgbClr val="4472c4"/>
            </a:solidFill>
          </a:ln>
        </p:spPr>
        <p:txBody>
          <a:bodyPr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Критерии останова и стрижка деревьев</a:t>
            </a:r>
            <a:br>
              <a:rPr sz="4400"/>
            </a:b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Критерий останова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2" name="Объект 4" descr=""/>
          <p:cNvPicPr/>
          <p:nvPr/>
        </p:nvPicPr>
        <p:blipFill>
          <a:blip r:embed="rId1"/>
          <a:srcRect l="16250" t="22255" r="13627" b="14696"/>
          <a:stretch/>
        </p:blipFill>
        <p:spPr>
          <a:xfrm>
            <a:off x="720000" y="1800000"/>
            <a:ext cx="7822800" cy="496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1583640"/>
          </a:xfrm>
          <a:prstGeom prst="rect">
            <a:avLst/>
          </a:prstGeom>
          <a:solidFill>
            <a:srgbClr val="4472c4"/>
          </a:solidFill>
          <a:ln w="0">
            <a:solidFill>
              <a:srgbClr val="4472c4"/>
            </a:solidFill>
          </a:ln>
        </p:spPr>
        <p:txBody>
          <a:bodyPr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Критерии останова и стрижка деревьев</a:t>
            </a:r>
            <a:br>
              <a:rPr sz="4400"/>
            </a:b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Критерий останова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4" name="Объект 4" descr=""/>
          <p:cNvPicPr/>
          <p:nvPr/>
        </p:nvPicPr>
        <p:blipFill>
          <a:blip r:embed="rId1"/>
          <a:srcRect l="16396" t="22461" r="13483" b="14490"/>
          <a:stretch/>
        </p:blipFill>
        <p:spPr>
          <a:xfrm>
            <a:off x="720000" y="1800000"/>
            <a:ext cx="7822800" cy="496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1583640"/>
          </a:xfrm>
          <a:prstGeom prst="rect">
            <a:avLst/>
          </a:prstGeom>
          <a:solidFill>
            <a:srgbClr val="4472c4"/>
          </a:solidFill>
          <a:ln w="0">
            <a:solidFill>
              <a:srgbClr val="4472c4"/>
            </a:solidFill>
          </a:ln>
        </p:spPr>
        <p:txBody>
          <a:bodyPr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Критерии останова и стрижка деревьев</a:t>
            </a:r>
            <a:br>
              <a:rPr sz="4400"/>
            </a:b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Критерий останова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6" name="Объект 4" descr=""/>
          <p:cNvPicPr/>
          <p:nvPr/>
        </p:nvPicPr>
        <p:blipFill>
          <a:blip r:embed="rId1"/>
          <a:srcRect l="16396" t="22461" r="13483" b="14490"/>
          <a:stretch/>
        </p:blipFill>
        <p:spPr>
          <a:xfrm>
            <a:off x="720000" y="1800000"/>
            <a:ext cx="7822800" cy="496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1583640"/>
          </a:xfrm>
          <a:prstGeom prst="rect">
            <a:avLst/>
          </a:prstGeom>
          <a:solidFill>
            <a:srgbClr val="4472c4"/>
          </a:solidFill>
          <a:ln w="0">
            <a:solidFill>
              <a:srgbClr val="4472c4"/>
            </a:solidFill>
          </a:ln>
        </p:spPr>
        <p:txBody>
          <a:bodyPr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Критерии останова и стрижка деревьев</a:t>
            </a:r>
            <a:br>
              <a:rPr sz="4400"/>
            </a:b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Критерий останова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8" name="Объект 4" descr=""/>
          <p:cNvPicPr/>
          <p:nvPr/>
        </p:nvPicPr>
        <p:blipFill>
          <a:blip r:embed="rId1"/>
          <a:srcRect l="16396" t="22461" r="13483" b="14490"/>
          <a:stretch/>
        </p:blipFill>
        <p:spPr>
          <a:xfrm>
            <a:off x="720000" y="1800000"/>
            <a:ext cx="7822800" cy="496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1583640"/>
          </a:xfrm>
          <a:prstGeom prst="rect">
            <a:avLst/>
          </a:prstGeom>
          <a:solidFill>
            <a:srgbClr val="4472c4"/>
          </a:solidFill>
          <a:ln w="0">
            <a:solidFill>
              <a:srgbClr val="4472c4"/>
            </a:solidFill>
          </a:ln>
        </p:spPr>
        <p:txBody>
          <a:bodyPr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Критерии останова и стрижка деревьев</a:t>
            </a:r>
            <a:br>
              <a:rPr sz="4400"/>
            </a:b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Стрижка деревьев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0" name="Объект 4" descr=""/>
          <p:cNvPicPr/>
          <p:nvPr/>
        </p:nvPicPr>
        <p:blipFill>
          <a:blip r:embed="rId1"/>
          <a:srcRect l="16397" t="22461" r="12747" b="14490"/>
          <a:stretch/>
        </p:blipFill>
        <p:spPr>
          <a:xfrm>
            <a:off x="720000" y="1800000"/>
            <a:ext cx="7847640" cy="493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1583640"/>
          </a:xfrm>
          <a:prstGeom prst="rect">
            <a:avLst/>
          </a:prstGeom>
          <a:solidFill>
            <a:srgbClr val="4472c4"/>
          </a:solidFill>
          <a:ln w="0">
            <a:solidFill>
              <a:srgbClr val="4472c4"/>
            </a:solidFill>
          </a:ln>
        </p:spPr>
        <p:txBody>
          <a:bodyPr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Критерии останова и стрижка деревьев</a:t>
            </a:r>
            <a:br>
              <a:rPr sz="4400"/>
            </a:b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Стрижка деревьев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2" name="Объект 4" descr=""/>
          <p:cNvPicPr/>
          <p:nvPr/>
        </p:nvPicPr>
        <p:blipFill>
          <a:blip r:embed="rId1"/>
          <a:srcRect l="15971" t="22624" r="11849" b="13865"/>
          <a:stretch/>
        </p:blipFill>
        <p:spPr>
          <a:xfrm>
            <a:off x="720000" y="1800000"/>
            <a:ext cx="7994160" cy="496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1583640"/>
          </a:xfrm>
          <a:prstGeom prst="rect">
            <a:avLst/>
          </a:prstGeom>
          <a:solidFill>
            <a:srgbClr val="4472c4"/>
          </a:solidFill>
          <a:ln w="0">
            <a:solidFill>
              <a:srgbClr val="4472c4"/>
            </a:solidFill>
          </a:ln>
        </p:spPr>
        <p:txBody>
          <a:bodyPr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Критерии останова и стрижка деревьев</a:t>
            </a:r>
            <a:br>
              <a:rPr sz="4400"/>
            </a:b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Резюме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4" name="Объект 4" descr=""/>
          <p:cNvPicPr/>
          <p:nvPr/>
        </p:nvPicPr>
        <p:blipFill>
          <a:blip r:embed="rId1"/>
          <a:srcRect l="15177" t="22255" r="13166" b="14696"/>
          <a:stretch/>
        </p:blipFill>
        <p:spPr>
          <a:xfrm>
            <a:off x="720000" y="1800000"/>
            <a:ext cx="7994160" cy="496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1585080"/>
          </a:xfrm>
          <a:prstGeom prst="rect">
            <a:avLst/>
          </a:prstGeom>
          <a:solidFill>
            <a:srgbClr val="4472c4"/>
          </a:solidFill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План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90000" y="1800000"/>
            <a:ext cx="8963640" cy="4967640"/>
          </a:xfrm>
          <a:prstGeom prst="rect">
            <a:avLst/>
          </a:prstGeom>
          <a:solidFill>
            <a:srgbClr val="4472c4"/>
          </a:solidFill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ffffff"/>
                </a:solidFill>
                <a:latin typeface="Calibri"/>
              </a:rPr>
              <a:t>Решающие деревья. Идея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ffffff"/>
                </a:solidFill>
                <a:latin typeface="Calibri"/>
              </a:rPr>
              <a:t>Обучение решающих деревьев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ffffff"/>
                </a:solidFill>
                <a:latin typeface="Calibri"/>
              </a:rPr>
              <a:t>Критерии информативности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ffffff"/>
                </a:solidFill>
                <a:latin typeface="Calibri"/>
              </a:rPr>
              <a:t>Критерии останова и стрижка деревьев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00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ffff00"/>
                </a:solidFill>
                <a:latin typeface="Calibri"/>
              </a:rPr>
              <a:t>Решающие деревья и категориальные признаки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ffffff"/>
                </a:solidFill>
                <a:latin typeface="Calibri"/>
              </a:rPr>
              <a:t>Решающие деревья в 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scikit-learn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1583640"/>
          </a:xfrm>
          <a:prstGeom prst="rect">
            <a:avLst/>
          </a:prstGeom>
          <a:solidFill>
            <a:srgbClr val="4472c4"/>
          </a:solidFill>
          <a:ln w="0">
            <a:solidFill>
              <a:srgbClr val="4472c4"/>
            </a:solidFill>
          </a:ln>
        </p:spPr>
        <p:txBody>
          <a:bodyPr anchor="ctr">
            <a:normAutofit fontScale="90000"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Machine Learning</a:t>
            </a: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 – </a:t>
            </a: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ML</a:t>
            </a:r>
            <a:br>
              <a:rPr sz="4400"/>
            </a:b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Формальная постановка задачи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8" name="Объект 4" descr=""/>
          <p:cNvPicPr/>
          <p:nvPr/>
        </p:nvPicPr>
        <p:blipFill>
          <a:blip r:embed="rId1"/>
          <a:srcRect l="0" t="8697" r="0" b="3619"/>
          <a:stretch/>
        </p:blipFill>
        <p:spPr>
          <a:xfrm>
            <a:off x="720000" y="1800000"/>
            <a:ext cx="7568280" cy="496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1583640"/>
          </a:xfrm>
          <a:prstGeom prst="rect">
            <a:avLst/>
          </a:prstGeom>
          <a:solidFill>
            <a:srgbClr val="4472c4"/>
          </a:solidFill>
          <a:ln w="0">
            <a:solidFill>
              <a:srgbClr val="4472c4"/>
            </a:solidFill>
          </a:ln>
        </p:spPr>
        <p:txBody>
          <a:bodyPr anchor="ctr">
            <a:normAutofit fontScale="93000"/>
          </a:bodyPr>
          <a:p>
            <a:pPr>
              <a:lnSpc>
                <a:spcPct val="90000"/>
              </a:lnSpc>
              <a:buNone/>
            </a:pPr>
            <a:r>
              <a:rPr b="0" lang="ru-RU" sz="4000" spc="-1" strike="noStrike">
                <a:solidFill>
                  <a:srgbClr val="ffffff"/>
                </a:solidFill>
                <a:latin typeface="Calibri Light"/>
              </a:rPr>
              <a:t>Решающие</a:t>
            </a:r>
            <a:r>
              <a:rPr b="0" lang="ru-RU" sz="3600" spc="-1" strike="noStrike">
                <a:solidFill>
                  <a:srgbClr val="ffffff"/>
                </a:solidFill>
                <a:latin typeface="Calibri Light"/>
              </a:rPr>
              <a:t> деревья и категориальные признаки</a:t>
            </a:r>
            <a:br>
              <a:rPr sz="4400"/>
            </a:br>
            <a:r>
              <a:rPr b="0" lang="ru-RU" sz="4000" spc="-1" strike="noStrike">
                <a:solidFill>
                  <a:srgbClr val="ffffff"/>
                </a:solidFill>
                <a:latin typeface="Calibri Light"/>
              </a:rPr>
              <a:t>Условие разбиения</a:t>
            </a:r>
            <a:endParaRPr b="0" lang="ru-RU" sz="4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8" name="Объект 4" descr=""/>
          <p:cNvPicPr/>
          <p:nvPr/>
        </p:nvPicPr>
        <p:blipFill>
          <a:blip r:embed="rId1"/>
          <a:srcRect l="15177" t="22461" r="13166" b="14490"/>
          <a:stretch/>
        </p:blipFill>
        <p:spPr>
          <a:xfrm>
            <a:off x="720000" y="1800000"/>
            <a:ext cx="7994160" cy="496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1583640"/>
          </a:xfrm>
          <a:prstGeom prst="rect">
            <a:avLst/>
          </a:prstGeom>
          <a:solidFill>
            <a:srgbClr val="4472c4"/>
          </a:solidFill>
          <a:ln w="0">
            <a:solidFill>
              <a:srgbClr val="4472c4"/>
            </a:solidFill>
          </a:ln>
        </p:spPr>
        <p:txBody>
          <a:bodyPr anchor="ctr">
            <a:normAutofit fontScale="93000"/>
          </a:bodyPr>
          <a:p>
            <a:pPr>
              <a:lnSpc>
                <a:spcPct val="90000"/>
              </a:lnSpc>
              <a:buNone/>
            </a:pPr>
            <a:r>
              <a:rPr b="0" lang="ru-RU" sz="4000" spc="-1" strike="noStrike">
                <a:solidFill>
                  <a:srgbClr val="ffffff"/>
                </a:solidFill>
                <a:latin typeface="Calibri Light"/>
              </a:rPr>
              <a:t>Решающие</a:t>
            </a:r>
            <a:r>
              <a:rPr b="0" lang="ru-RU" sz="3600" spc="-1" strike="noStrike">
                <a:solidFill>
                  <a:srgbClr val="ffffff"/>
                </a:solidFill>
                <a:latin typeface="Calibri Light"/>
              </a:rPr>
              <a:t> деревья и категориальные признаки</a:t>
            </a:r>
            <a:br>
              <a:rPr sz="4400"/>
            </a:br>
            <a:r>
              <a:rPr b="0" lang="en-US" sz="4000" spc="-1" strike="noStrike">
                <a:solidFill>
                  <a:srgbClr val="ffffff"/>
                </a:solidFill>
                <a:latin typeface="Calibri Light"/>
              </a:rPr>
              <a:t>N-</a:t>
            </a:r>
            <a:r>
              <a:rPr b="0" lang="ru-RU" sz="4000" spc="-1" strike="noStrike">
                <a:solidFill>
                  <a:srgbClr val="ffffff"/>
                </a:solidFill>
                <a:latin typeface="Calibri Light"/>
              </a:rPr>
              <a:t>арные деревья</a:t>
            </a:r>
            <a:endParaRPr b="0" lang="ru-RU" sz="4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30" name="Объект 4" descr=""/>
          <p:cNvPicPr/>
          <p:nvPr/>
        </p:nvPicPr>
        <p:blipFill>
          <a:blip r:embed="rId1"/>
          <a:srcRect l="15177" t="22461" r="12653" b="14490"/>
          <a:stretch/>
        </p:blipFill>
        <p:spPr>
          <a:xfrm>
            <a:off x="720000" y="1800000"/>
            <a:ext cx="8051400" cy="496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1583640"/>
          </a:xfrm>
          <a:prstGeom prst="rect">
            <a:avLst/>
          </a:prstGeom>
          <a:solidFill>
            <a:srgbClr val="4472c4"/>
          </a:solidFill>
          <a:ln w="0">
            <a:solidFill>
              <a:srgbClr val="4472c4"/>
            </a:solidFill>
          </a:ln>
        </p:spPr>
        <p:txBody>
          <a:bodyPr anchor="ctr">
            <a:normAutofit fontScale="93000"/>
          </a:bodyPr>
          <a:p>
            <a:pPr>
              <a:lnSpc>
                <a:spcPct val="90000"/>
              </a:lnSpc>
              <a:buNone/>
            </a:pPr>
            <a:r>
              <a:rPr b="0" lang="ru-RU" sz="4000" spc="-1" strike="noStrike">
                <a:solidFill>
                  <a:srgbClr val="ffffff"/>
                </a:solidFill>
                <a:latin typeface="Calibri Light"/>
              </a:rPr>
              <a:t>Решающие</a:t>
            </a:r>
            <a:r>
              <a:rPr b="0" lang="ru-RU" sz="3600" spc="-1" strike="noStrike">
                <a:solidFill>
                  <a:srgbClr val="ffffff"/>
                </a:solidFill>
                <a:latin typeface="Calibri Light"/>
              </a:rPr>
              <a:t> деревья и категориальные признаки</a:t>
            </a:r>
            <a:br>
              <a:rPr sz="4400"/>
            </a:br>
            <a:r>
              <a:rPr b="0" lang="en-US" sz="4000" spc="-1" strike="noStrike">
                <a:solidFill>
                  <a:srgbClr val="ffffff"/>
                </a:solidFill>
                <a:latin typeface="Calibri Light"/>
              </a:rPr>
              <a:t>N-</a:t>
            </a:r>
            <a:r>
              <a:rPr b="0" lang="ru-RU" sz="4000" spc="-1" strike="noStrike">
                <a:solidFill>
                  <a:srgbClr val="ffffff"/>
                </a:solidFill>
                <a:latin typeface="Calibri Light"/>
              </a:rPr>
              <a:t>арные деревья</a:t>
            </a:r>
            <a:endParaRPr b="0" lang="ru-RU" sz="4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32" name="Объект 4" descr=""/>
          <p:cNvPicPr/>
          <p:nvPr/>
        </p:nvPicPr>
        <p:blipFill>
          <a:blip r:embed="rId1"/>
          <a:srcRect l="14770" t="22461" r="13572" b="14490"/>
          <a:stretch/>
        </p:blipFill>
        <p:spPr>
          <a:xfrm>
            <a:off x="720000" y="1800000"/>
            <a:ext cx="7994160" cy="496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1583640"/>
          </a:xfrm>
          <a:prstGeom prst="rect">
            <a:avLst/>
          </a:prstGeom>
          <a:solidFill>
            <a:srgbClr val="4472c4"/>
          </a:solidFill>
          <a:ln w="0">
            <a:solidFill>
              <a:srgbClr val="4472c4"/>
            </a:solidFill>
          </a:ln>
        </p:spPr>
        <p:txBody>
          <a:bodyPr anchor="ctr">
            <a:normAutofit fontScale="93000"/>
          </a:bodyPr>
          <a:p>
            <a:pPr>
              <a:lnSpc>
                <a:spcPct val="90000"/>
              </a:lnSpc>
              <a:buNone/>
            </a:pPr>
            <a:r>
              <a:rPr b="0" lang="ru-RU" sz="4000" spc="-1" strike="noStrike">
                <a:solidFill>
                  <a:srgbClr val="ffffff"/>
                </a:solidFill>
                <a:latin typeface="Calibri Light"/>
              </a:rPr>
              <a:t>Решающие</a:t>
            </a:r>
            <a:r>
              <a:rPr b="0" lang="ru-RU" sz="3600" spc="-1" strike="noStrike">
                <a:solidFill>
                  <a:srgbClr val="ffffff"/>
                </a:solidFill>
                <a:latin typeface="Calibri Light"/>
              </a:rPr>
              <a:t> деревья и категориальные признаки</a:t>
            </a:r>
            <a:br>
              <a:rPr sz="4400"/>
            </a:br>
            <a:r>
              <a:rPr b="0" lang="en-US" sz="4000" spc="-1" strike="noStrike">
                <a:solidFill>
                  <a:srgbClr val="ffffff"/>
                </a:solidFill>
                <a:latin typeface="Calibri Light"/>
              </a:rPr>
              <a:t>N-</a:t>
            </a:r>
            <a:r>
              <a:rPr b="0" lang="ru-RU" sz="4000" spc="-1" strike="noStrike">
                <a:solidFill>
                  <a:srgbClr val="ffffff"/>
                </a:solidFill>
                <a:latin typeface="Calibri Light"/>
              </a:rPr>
              <a:t>арные деревья</a:t>
            </a:r>
            <a:endParaRPr b="0" lang="ru-RU" sz="4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34" name="Объект 4" descr=""/>
          <p:cNvPicPr/>
          <p:nvPr/>
        </p:nvPicPr>
        <p:blipFill>
          <a:blip r:embed="rId1"/>
          <a:srcRect l="15177" t="22461" r="13166" b="14490"/>
          <a:stretch/>
        </p:blipFill>
        <p:spPr>
          <a:xfrm>
            <a:off x="720000" y="1800000"/>
            <a:ext cx="7994160" cy="496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1583640"/>
          </a:xfrm>
          <a:prstGeom prst="rect">
            <a:avLst/>
          </a:prstGeom>
          <a:solidFill>
            <a:srgbClr val="4472c4"/>
          </a:solidFill>
          <a:ln w="0">
            <a:solidFill>
              <a:srgbClr val="4472c4"/>
            </a:solidFill>
          </a:ln>
        </p:spPr>
        <p:txBody>
          <a:bodyPr anchor="ctr">
            <a:normAutofit fontScale="93000"/>
          </a:bodyPr>
          <a:p>
            <a:pPr>
              <a:lnSpc>
                <a:spcPct val="90000"/>
              </a:lnSpc>
              <a:buNone/>
            </a:pPr>
            <a:r>
              <a:rPr b="0" lang="ru-RU" sz="4000" spc="-1" strike="noStrike">
                <a:solidFill>
                  <a:srgbClr val="ffffff"/>
                </a:solidFill>
                <a:latin typeface="Calibri Light"/>
              </a:rPr>
              <a:t>Решающие</a:t>
            </a:r>
            <a:r>
              <a:rPr b="0" lang="ru-RU" sz="3600" spc="-1" strike="noStrike">
                <a:solidFill>
                  <a:srgbClr val="ffffff"/>
                </a:solidFill>
                <a:latin typeface="Calibri Light"/>
              </a:rPr>
              <a:t> деревья и категориальные признаки</a:t>
            </a:r>
            <a:br>
              <a:rPr sz="4400"/>
            </a:br>
            <a:r>
              <a:rPr b="0" lang="en-US" sz="4000" spc="-1" strike="noStrike">
                <a:solidFill>
                  <a:srgbClr val="ffffff"/>
                </a:solidFill>
                <a:latin typeface="Calibri Light"/>
              </a:rPr>
              <a:t>N-</a:t>
            </a:r>
            <a:r>
              <a:rPr b="0" lang="ru-RU" sz="4000" spc="-1" strike="noStrike">
                <a:solidFill>
                  <a:srgbClr val="ffffff"/>
                </a:solidFill>
                <a:latin typeface="Calibri Light"/>
              </a:rPr>
              <a:t>арные деревья</a:t>
            </a:r>
            <a:endParaRPr b="0" lang="ru-RU" sz="4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36" name="Объект 4" descr=""/>
          <p:cNvPicPr/>
          <p:nvPr/>
        </p:nvPicPr>
        <p:blipFill>
          <a:blip r:embed="rId1"/>
          <a:srcRect l="15177" t="22461" r="12141" b="14490"/>
          <a:stretch/>
        </p:blipFill>
        <p:spPr>
          <a:xfrm>
            <a:off x="720000" y="1800000"/>
            <a:ext cx="8108280" cy="496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1583640"/>
          </a:xfrm>
          <a:prstGeom prst="rect">
            <a:avLst/>
          </a:prstGeom>
          <a:solidFill>
            <a:srgbClr val="4472c4"/>
          </a:solidFill>
          <a:ln w="0">
            <a:solidFill>
              <a:srgbClr val="4472c4"/>
            </a:solidFill>
          </a:ln>
        </p:spPr>
        <p:txBody>
          <a:bodyPr anchor="ctr">
            <a:normAutofit fontScale="93000"/>
          </a:bodyPr>
          <a:p>
            <a:pPr>
              <a:lnSpc>
                <a:spcPct val="90000"/>
              </a:lnSpc>
              <a:buNone/>
            </a:pPr>
            <a:r>
              <a:rPr b="0" lang="ru-RU" sz="4000" spc="-1" strike="noStrike">
                <a:solidFill>
                  <a:srgbClr val="ffffff"/>
                </a:solidFill>
                <a:latin typeface="Calibri Light"/>
              </a:rPr>
              <a:t>Решающие</a:t>
            </a:r>
            <a:r>
              <a:rPr b="0" lang="ru-RU" sz="3600" spc="-1" strike="noStrike">
                <a:solidFill>
                  <a:srgbClr val="ffffff"/>
                </a:solidFill>
                <a:latin typeface="Calibri Light"/>
              </a:rPr>
              <a:t> деревья и категориальные признаки</a:t>
            </a:r>
            <a:br>
              <a:rPr sz="4400"/>
            </a:br>
            <a:r>
              <a:rPr b="0" lang="ru-RU" sz="4000" spc="-1" strike="noStrike">
                <a:solidFill>
                  <a:srgbClr val="ffffff"/>
                </a:solidFill>
                <a:latin typeface="Calibri Light"/>
              </a:rPr>
              <a:t>Бинарные деревья</a:t>
            </a:r>
            <a:endParaRPr b="0" lang="ru-RU" sz="4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38" name="Объект 4" descr=""/>
          <p:cNvPicPr/>
          <p:nvPr/>
        </p:nvPicPr>
        <p:blipFill>
          <a:blip r:embed="rId1"/>
          <a:srcRect l="14364" t="22461" r="13468" b="14490"/>
          <a:stretch/>
        </p:blipFill>
        <p:spPr>
          <a:xfrm>
            <a:off x="720000" y="1800000"/>
            <a:ext cx="8051400" cy="496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1583640"/>
          </a:xfrm>
          <a:prstGeom prst="rect">
            <a:avLst/>
          </a:prstGeom>
          <a:solidFill>
            <a:srgbClr val="4472c4"/>
          </a:solidFill>
          <a:ln w="0">
            <a:solidFill>
              <a:srgbClr val="4472c4"/>
            </a:solidFill>
          </a:ln>
        </p:spPr>
        <p:txBody>
          <a:bodyPr anchor="ctr">
            <a:normAutofit fontScale="93000"/>
          </a:bodyPr>
          <a:p>
            <a:pPr>
              <a:lnSpc>
                <a:spcPct val="90000"/>
              </a:lnSpc>
              <a:buNone/>
            </a:pPr>
            <a:r>
              <a:rPr b="0" lang="ru-RU" sz="4000" spc="-1" strike="noStrike">
                <a:solidFill>
                  <a:srgbClr val="ffffff"/>
                </a:solidFill>
                <a:latin typeface="Calibri Light"/>
              </a:rPr>
              <a:t>Решающие</a:t>
            </a:r>
            <a:r>
              <a:rPr b="0" lang="ru-RU" sz="3600" spc="-1" strike="noStrike">
                <a:solidFill>
                  <a:srgbClr val="ffffff"/>
                </a:solidFill>
                <a:latin typeface="Calibri Light"/>
              </a:rPr>
              <a:t> деревья и категориальные признаки</a:t>
            </a:r>
            <a:br>
              <a:rPr sz="4400"/>
            </a:br>
            <a:r>
              <a:rPr b="0" lang="ru-RU" sz="4000" spc="-1" strike="noStrike">
                <a:solidFill>
                  <a:srgbClr val="ffffff"/>
                </a:solidFill>
                <a:latin typeface="Calibri Light"/>
              </a:rPr>
              <a:t>Бинарные деревья</a:t>
            </a:r>
            <a:endParaRPr b="0" lang="ru-RU" sz="4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40" name="Объект 4" descr=""/>
          <p:cNvPicPr/>
          <p:nvPr/>
        </p:nvPicPr>
        <p:blipFill>
          <a:blip r:embed="rId1"/>
          <a:srcRect l="14770" t="22461" r="13572" b="14490"/>
          <a:stretch/>
        </p:blipFill>
        <p:spPr>
          <a:xfrm>
            <a:off x="720000" y="1800000"/>
            <a:ext cx="7994160" cy="496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1583640"/>
          </a:xfrm>
          <a:prstGeom prst="rect">
            <a:avLst/>
          </a:prstGeom>
          <a:solidFill>
            <a:srgbClr val="4472c4"/>
          </a:solidFill>
          <a:ln w="0">
            <a:solidFill>
              <a:srgbClr val="4472c4"/>
            </a:solidFill>
          </a:ln>
        </p:spPr>
        <p:txBody>
          <a:bodyPr anchor="ctr">
            <a:normAutofit fontScale="93000"/>
          </a:bodyPr>
          <a:p>
            <a:pPr>
              <a:lnSpc>
                <a:spcPct val="90000"/>
              </a:lnSpc>
              <a:buNone/>
            </a:pPr>
            <a:r>
              <a:rPr b="0" lang="ru-RU" sz="4000" spc="-1" strike="noStrike">
                <a:solidFill>
                  <a:srgbClr val="ffffff"/>
                </a:solidFill>
                <a:latin typeface="Calibri Light"/>
              </a:rPr>
              <a:t>Решающие</a:t>
            </a:r>
            <a:r>
              <a:rPr b="0" lang="ru-RU" sz="3600" spc="-1" strike="noStrike">
                <a:solidFill>
                  <a:srgbClr val="ffffff"/>
                </a:solidFill>
                <a:latin typeface="Calibri Light"/>
              </a:rPr>
              <a:t> деревья и категориальные признаки</a:t>
            </a:r>
            <a:br>
              <a:rPr sz="4400"/>
            </a:br>
            <a:r>
              <a:rPr b="0" lang="ru-RU" sz="4000" spc="-1" strike="noStrike">
                <a:solidFill>
                  <a:srgbClr val="ffffff"/>
                </a:solidFill>
                <a:latin typeface="Calibri Light"/>
              </a:rPr>
              <a:t>Сортировка значений</a:t>
            </a:r>
            <a:endParaRPr b="0" lang="ru-RU" sz="4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42" name="Объект 4" descr=""/>
          <p:cNvPicPr/>
          <p:nvPr/>
        </p:nvPicPr>
        <p:blipFill>
          <a:blip r:embed="rId1"/>
          <a:srcRect l="15177" t="22255" r="13166" b="14696"/>
          <a:stretch/>
        </p:blipFill>
        <p:spPr>
          <a:xfrm>
            <a:off x="720000" y="1800000"/>
            <a:ext cx="7994160" cy="496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1583640"/>
          </a:xfrm>
          <a:prstGeom prst="rect">
            <a:avLst/>
          </a:prstGeom>
          <a:solidFill>
            <a:srgbClr val="4472c4"/>
          </a:solidFill>
          <a:ln w="0">
            <a:solidFill>
              <a:srgbClr val="4472c4"/>
            </a:solidFill>
          </a:ln>
        </p:spPr>
        <p:txBody>
          <a:bodyPr anchor="ctr">
            <a:normAutofit fontScale="93000"/>
          </a:bodyPr>
          <a:p>
            <a:pPr>
              <a:lnSpc>
                <a:spcPct val="90000"/>
              </a:lnSpc>
              <a:buNone/>
            </a:pPr>
            <a:r>
              <a:rPr b="0" lang="ru-RU" sz="4000" spc="-1" strike="noStrike">
                <a:solidFill>
                  <a:srgbClr val="ffffff"/>
                </a:solidFill>
                <a:latin typeface="Calibri Light"/>
              </a:rPr>
              <a:t>Решающие</a:t>
            </a:r>
            <a:r>
              <a:rPr b="0" lang="ru-RU" sz="3600" spc="-1" strike="noStrike">
                <a:solidFill>
                  <a:srgbClr val="ffffff"/>
                </a:solidFill>
                <a:latin typeface="Calibri Light"/>
              </a:rPr>
              <a:t> деревья и категориальные признаки</a:t>
            </a:r>
            <a:br>
              <a:rPr sz="4400"/>
            </a:br>
            <a:r>
              <a:rPr b="0" lang="ru-RU" sz="4000" spc="-1" strike="noStrike">
                <a:solidFill>
                  <a:srgbClr val="ffffff"/>
                </a:solidFill>
                <a:latin typeface="Calibri Light"/>
              </a:rPr>
              <a:t>Сортировка значений</a:t>
            </a:r>
            <a:endParaRPr b="0" lang="ru-RU" sz="4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44" name="Объект 4" descr=""/>
          <p:cNvPicPr/>
          <p:nvPr/>
        </p:nvPicPr>
        <p:blipFill>
          <a:blip r:embed="rId1"/>
          <a:srcRect l="15177" t="22461" r="13166" b="14490"/>
          <a:stretch/>
        </p:blipFill>
        <p:spPr>
          <a:xfrm>
            <a:off x="720000" y="1800000"/>
            <a:ext cx="7994160" cy="496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1583640"/>
          </a:xfrm>
          <a:prstGeom prst="rect">
            <a:avLst/>
          </a:prstGeom>
          <a:solidFill>
            <a:srgbClr val="4472c4"/>
          </a:solidFill>
          <a:ln w="0">
            <a:solidFill>
              <a:srgbClr val="4472c4"/>
            </a:solidFill>
          </a:ln>
        </p:spPr>
        <p:txBody>
          <a:bodyPr anchor="ctr">
            <a:normAutofit fontScale="93000"/>
          </a:bodyPr>
          <a:p>
            <a:pPr>
              <a:lnSpc>
                <a:spcPct val="90000"/>
              </a:lnSpc>
              <a:buNone/>
            </a:pPr>
            <a:r>
              <a:rPr b="0" lang="ru-RU" sz="4000" spc="-1" strike="noStrike">
                <a:solidFill>
                  <a:srgbClr val="ffffff"/>
                </a:solidFill>
                <a:latin typeface="Calibri Light"/>
              </a:rPr>
              <a:t>Решающие</a:t>
            </a:r>
            <a:r>
              <a:rPr b="0" lang="ru-RU" sz="3600" spc="-1" strike="noStrike">
                <a:solidFill>
                  <a:srgbClr val="ffffff"/>
                </a:solidFill>
                <a:latin typeface="Calibri Light"/>
              </a:rPr>
              <a:t> деревья и категориальные признаки</a:t>
            </a:r>
            <a:br>
              <a:rPr sz="4400"/>
            </a:br>
            <a:r>
              <a:rPr b="0" lang="ru-RU" sz="4000" spc="-1" strike="noStrike">
                <a:solidFill>
                  <a:srgbClr val="ffffff"/>
                </a:solidFill>
                <a:latin typeface="Calibri Light"/>
              </a:rPr>
              <a:t>Бинарные деревья</a:t>
            </a:r>
            <a:endParaRPr b="0" lang="ru-RU" sz="4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46" name="Объект 4" descr=""/>
          <p:cNvPicPr/>
          <p:nvPr/>
        </p:nvPicPr>
        <p:blipFill>
          <a:blip r:embed="rId1"/>
          <a:srcRect l="15177" t="22255" r="13166" b="14696"/>
          <a:stretch/>
        </p:blipFill>
        <p:spPr>
          <a:xfrm>
            <a:off x="720000" y="1800000"/>
            <a:ext cx="7994160" cy="496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1583640"/>
          </a:xfrm>
          <a:prstGeom prst="rect">
            <a:avLst/>
          </a:prstGeom>
          <a:solidFill>
            <a:srgbClr val="4472c4"/>
          </a:solidFill>
          <a:ln w="0">
            <a:solidFill>
              <a:srgbClr val="4472c4"/>
            </a:solidFill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Решающие деревья. Идея</a:t>
            </a:r>
            <a:br>
              <a:rPr sz="4400"/>
            </a:b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Медицинская диагностика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0" name="Объект 4" descr=""/>
          <p:cNvPicPr/>
          <p:nvPr/>
        </p:nvPicPr>
        <p:blipFill>
          <a:blip r:embed="rId1"/>
          <a:srcRect l="14834" t="22558" r="13729" b="9751"/>
          <a:stretch/>
        </p:blipFill>
        <p:spPr>
          <a:xfrm>
            <a:off x="720000" y="1800000"/>
            <a:ext cx="7423200" cy="496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1583640"/>
          </a:xfrm>
          <a:prstGeom prst="rect">
            <a:avLst/>
          </a:prstGeom>
          <a:solidFill>
            <a:srgbClr val="4472c4"/>
          </a:solidFill>
          <a:ln w="0">
            <a:solidFill>
              <a:srgbClr val="4472c4"/>
            </a:solidFill>
          </a:ln>
        </p:spPr>
        <p:txBody>
          <a:bodyPr anchor="ctr">
            <a:normAutofit fontScale="93000"/>
          </a:bodyPr>
          <a:p>
            <a:pPr>
              <a:lnSpc>
                <a:spcPct val="90000"/>
              </a:lnSpc>
              <a:buNone/>
            </a:pPr>
            <a:r>
              <a:rPr b="0" lang="ru-RU" sz="4000" spc="-1" strike="noStrike">
                <a:solidFill>
                  <a:srgbClr val="ffffff"/>
                </a:solidFill>
                <a:latin typeface="Calibri Light"/>
              </a:rPr>
              <a:t>Решающие</a:t>
            </a:r>
            <a:r>
              <a:rPr b="0" lang="ru-RU" sz="3600" spc="-1" strike="noStrike">
                <a:solidFill>
                  <a:srgbClr val="ffffff"/>
                </a:solidFill>
                <a:latin typeface="Calibri Light"/>
              </a:rPr>
              <a:t> деревья и категориальные признаки</a:t>
            </a:r>
            <a:br>
              <a:rPr sz="4400"/>
            </a:br>
            <a:r>
              <a:rPr b="0" lang="ru-RU" sz="4000" spc="-1" strike="noStrike">
                <a:solidFill>
                  <a:srgbClr val="ffffff"/>
                </a:solidFill>
                <a:latin typeface="Calibri Light"/>
              </a:rPr>
              <a:t>Резюме</a:t>
            </a:r>
            <a:endParaRPr b="0" lang="ru-RU" sz="4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48" name="Объект 4" descr=""/>
          <p:cNvPicPr/>
          <p:nvPr/>
        </p:nvPicPr>
        <p:blipFill>
          <a:blip r:embed="rId1"/>
          <a:srcRect l="15177" t="22461" r="13166" b="14490"/>
          <a:stretch/>
        </p:blipFill>
        <p:spPr>
          <a:xfrm>
            <a:off x="720000" y="1800000"/>
            <a:ext cx="7994160" cy="496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1585080"/>
          </a:xfrm>
          <a:prstGeom prst="rect">
            <a:avLst/>
          </a:prstGeom>
          <a:solidFill>
            <a:srgbClr val="4472c4"/>
          </a:solidFill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План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90000" y="1800000"/>
            <a:ext cx="8963640" cy="4967640"/>
          </a:xfrm>
          <a:prstGeom prst="rect">
            <a:avLst/>
          </a:prstGeom>
          <a:solidFill>
            <a:srgbClr val="4472c4"/>
          </a:solidFill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ffffff"/>
                </a:solidFill>
                <a:latin typeface="Calibri"/>
              </a:rPr>
              <a:t>Решающие деревья. Идея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ffffff"/>
                </a:solidFill>
                <a:latin typeface="Calibri"/>
              </a:rPr>
              <a:t>Обучение решающих деревьев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ffffff"/>
                </a:solidFill>
                <a:latin typeface="Calibri"/>
              </a:rPr>
              <a:t>Критерии информативности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ffffff"/>
                </a:solidFill>
                <a:latin typeface="Calibri"/>
              </a:rPr>
              <a:t>Критерии останова и стрижка деревьев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ffffff"/>
                </a:solidFill>
                <a:latin typeface="Calibri"/>
              </a:rPr>
              <a:t>Решающие деревья и категориальные признаки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00"/>
              </a:buClr>
              <a:buFont typeface="Arial"/>
              <a:buChar char="•"/>
            </a:pPr>
            <a:r>
              <a:rPr b="0" lang="ru-RU" sz="4000" spc="-1" strike="noStrike">
                <a:solidFill>
                  <a:srgbClr val="ffff00"/>
                </a:solidFill>
                <a:latin typeface="Calibri"/>
              </a:rPr>
              <a:t>Решающие деревья в </a:t>
            </a:r>
            <a:r>
              <a:rPr b="0" lang="en-US" sz="4000" spc="-1" strike="noStrike">
                <a:solidFill>
                  <a:srgbClr val="ffff00"/>
                </a:solidFill>
                <a:latin typeface="Calibri"/>
              </a:rPr>
              <a:t>scikit-learn</a:t>
            </a:r>
            <a:endParaRPr b="0" lang="ru-RU" sz="4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Picture 99" descr=""/>
          <p:cNvPicPr/>
          <p:nvPr/>
        </p:nvPicPr>
        <p:blipFill>
          <a:blip r:embed="rId1"/>
          <a:stretch/>
        </p:blipFill>
        <p:spPr>
          <a:xfrm>
            <a:off x="630720" y="1112400"/>
            <a:ext cx="7882560" cy="463248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Picture 102" descr=""/>
          <p:cNvPicPr/>
          <p:nvPr/>
        </p:nvPicPr>
        <p:blipFill>
          <a:blip r:embed="rId1"/>
          <a:stretch/>
        </p:blipFill>
        <p:spPr>
          <a:xfrm>
            <a:off x="130320" y="1438920"/>
            <a:ext cx="4687920" cy="3979080"/>
          </a:xfrm>
          <a:prstGeom prst="rect">
            <a:avLst/>
          </a:prstGeom>
          <a:ln w="9525">
            <a:noFill/>
          </a:ln>
        </p:spPr>
      </p:pic>
      <p:pic>
        <p:nvPicPr>
          <p:cNvPr id="253" name="Picture 103" descr=""/>
          <p:cNvPicPr/>
          <p:nvPr/>
        </p:nvPicPr>
        <p:blipFill>
          <a:blip r:embed="rId2"/>
          <a:stretch/>
        </p:blipFill>
        <p:spPr>
          <a:xfrm>
            <a:off x="4952880" y="1801440"/>
            <a:ext cx="4190760" cy="3253320"/>
          </a:xfrm>
          <a:prstGeom prst="rect">
            <a:avLst/>
          </a:prstGeom>
          <a:ln w="9525">
            <a:noFill/>
          </a:ln>
        </p:spPr>
      </p:pic>
      <p:sp>
        <p:nvSpPr>
          <p:cNvPr id="254" name="Text Box 1"/>
          <p:cNvSpPr/>
          <p:nvPr/>
        </p:nvSpPr>
        <p:spPr>
          <a:xfrm>
            <a:off x="567720" y="302400"/>
            <a:ext cx="800748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Bias-Variance Tradeoff</a:t>
            </a:r>
            <a:endParaRPr b="0" lang="ru-RU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1583640"/>
          </a:xfrm>
          <a:prstGeom prst="rect">
            <a:avLst/>
          </a:prstGeom>
          <a:solidFill>
            <a:srgbClr val="4472c4"/>
          </a:solidFill>
          <a:ln w="0">
            <a:solidFill>
              <a:srgbClr val="4472c4"/>
            </a:solidFill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Решающие деревья в </a:t>
            </a: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scikit-learn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56" name="Объект 4" descr=""/>
          <p:cNvPicPr/>
          <p:nvPr/>
        </p:nvPicPr>
        <p:blipFill>
          <a:blip r:embed="rId1"/>
          <a:srcRect l="0" t="18710" r="0" b="8256"/>
          <a:stretch/>
        </p:blipFill>
        <p:spPr>
          <a:xfrm>
            <a:off x="90000" y="1810080"/>
            <a:ext cx="8963640" cy="3673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1583640"/>
          </a:xfrm>
          <a:prstGeom prst="rect">
            <a:avLst/>
          </a:prstGeom>
          <a:solidFill>
            <a:srgbClr val="4472c4"/>
          </a:solidFill>
          <a:ln w="0">
            <a:solidFill>
              <a:srgbClr val="4472c4"/>
            </a:solidFill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Решающие деревья в </a:t>
            </a: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scikit-learn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90000" y="1800000"/>
            <a:ext cx="8963640" cy="4967640"/>
          </a:xfrm>
          <a:prstGeom prst="rect">
            <a:avLst/>
          </a:prstGeom>
          <a:solidFill>
            <a:srgbClr val="4472c4"/>
          </a:solidFill>
          <a:ln w="0">
            <a:noFill/>
          </a:ln>
        </p:spPr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Consolas"/>
              </a:rPr>
              <a:t>#Import Library</a:t>
            </a:r>
            <a:endParaRPr b="0" lang="ru-RU" sz="1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Consolas"/>
              </a:rPr>
              <a:t>from sklearn import tree</a:t>
            </a:r>
            <a:endParaRPr b="0" lang="ru-RU" sz="1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Consolas"/>
              </a:rPr>
              <a:t>#Import other necessary libraries like pandas, numpy... </a:t>
            </a:r>
            <a:endParaRPr b="0" lang="ru-RU" sz="1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Consolas"/>
              </a:rPr>
              <a:t>#Assumed you have, X (predictor) and Y (target) for training data set and</a:t>
            </a:r>
            <a:endParaRPr b="0" lang="ru-RU" sz="1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Consolas"/>
              </a:rPr>
              <a:t>#x_test(predictor) of test_dataset</a:t>
            </a:r>
            <a:endParaRPr b="0" lang="ru-RU" sz="1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Consolas"/>
              </a:rPr>
              <a:t>#Create tree object</a:t>
            </a:r>
            <a:endParaRPr b="0" lang="ru-RU" sz="1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Consolas"/>
              </a:rPr>
              <a:t>model = tree.DecisionTreeClassifier(criterion='gini’)</a:t>
            </a:r>
            <a:endParaRPr b="0" lang="ru-RU" sz="1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Consolas"/>
              </a:rPr>
              <a:t>#for classification, here you can change the algorithm as gini or entropy </a:t>
            </a:r>
            <a:endParaRPr b="0" lang="ru-RU" sz="1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Consolas"/>
              </a:rPr>
              <a:t>#(information gain) by default it is gini</a:t>
            </a:r>
            <a:endParaRPr b="0" lang="ru-RU" sz="1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Consolas"/>
              </a:rPr>
              <a:t>#model = tree.DecisionTreeRegressor() for regression</a:t>
            </a:r>
            <a:endParaRPr b="0" lang="ru-RU" sz="1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Consolas"/>
              </a:rPr>
              <a:t>#Train the model using the training sets and check score</a:t>
            </a:r>
            <a:endParaRPr b="0" lang="ru-RU" sz="1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Consolas"/>
              </a:rPr>
              <a:t>model.fit(X, y)</a:t>
            </a:r>
            <a:endParaRPr b="0" lang="ru-RU" sz="1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Consolas"/>
              </a:rPr>
              <a:t>model.score(X, y)</a:t>
            </a:r>
            <a:endParaRPr b="0" lang="ru-RU" sz="1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Consolas"/>
              </a:rPr>
              <a:t>#Predict Output</a:t>
            </a:r>
            <a:endParaRPr b="0" lang="ru-RU" sz="1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Consolas"/>
              </a:rPr>
              <a:t>predicted= model.predict(x_test) </a:t>
            </a:r>
            <a:endParaRPr b="0" lang="ru-RU" sz="1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100" descr=""/>
          <p:cNvPicPr/>
          <p:nvPr/>
        </p:nvPicPr>
        <p:blipFill>
          <a:blip r:embed="rId1"/>
          <a:stretch/>
        </p:blipFill>
        <p:spPr>
          <a:xfrm>
            <a:off x="475560" y="1261080"/>
            <a:ext cx="8192520" cy="433548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icture 104" descr=""/>
          <p:cNvPicPr/>
          <p:nvPr/>
        </p:nvPicPr>
        <p:blipFill>
          <a:blip r:embed="rId1"/>
          <a:stretch/>
        </p:blipFill>
        <p:spPr>
          <a:xfrm>
            <a:off x="121680" y="0"/>
            <a:ext cx="8900280" cy="685764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Picture 105" descr=""/>
          <p:cNvPicPr/>
          <p:nvPr/>
        </p:nvPicPr>
        <p:blipFill>
          <a:blip r:embed="rId1"/>
          <a:stretch/>
        </p:blipFill>
        <p:spPr>
          <a:xfrm>
            <a:off x="0" y="1129680"/>
            <a:ext cx="9143640" cy="459828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Picture 101" descr=""/>
          <p:cNvPicPr/>
          <p:nvPr/>
        </p:nvPicPr>
        <p:blipFill>
          <a:blip r:embed="rId1"/>
          <a:stretch/>
        </p:blipFill>
        <p:spPr>
          <a:xfrm>
            <a:off x="565200" y="1085040"/>
            <a:ext cx="8013240" cy="468792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1583640"/>
          </a:xfrm>
          <a:prstGeom prst="rect">
            <a:avLst/>
          </a:prstGeom>
          <a:solidFill>
            <a:srgbClr val="4472c4"/>
          </a:solidFill>
          <a:ln w="0">
            <a:solidFill>
              <a:srgbClr val="4472c4"/>
            </a:solidFill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Решающие деревья. Идея</a:t>
            </a:r>
            <a:br>
              <a:rPr sz="4400"/>
            </a:b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Пассажиры Титаника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2" name="Объект 4" descr=""/>
          <p:cNvPicPr/>
          <p:nvPr/>
        </p:nvPicPr>
        <p:blipFill>
          <a:blip r:embed="rId1"/>
          <a:srcRect l="19237" t="22461" r="14224" b="14490"/>
          <a:stretch/>
        </p:blipFill>
        <p:spPr>
          <a:xfrm>
            <a:off x="900000" y="1800000"/>
            <a:ext cx="7423200" cy="496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Рисунок 2" descr=""/>
          <p:cNvPicPr/>
          <p:nvPr/>
        </p:nvPicPr>
        <p:blipFill>
          <a:blip r:embed="rId1"/>
          <a:stretch/>
        </p:blipFill>
        <p:spPr>
          <a:xfrm>
            <a:off x="90000" y="1115280"/>
            <a:ext cx="8963640" cy="4596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1583640"/>
          </a:xfrm>
          <a:prstGeom prst="rect">
            <a:avLst/>
          </a:prstGeom>
          <a:solidFill>
            <a:srgbClr val="4472c4"/>
          </a:solidFill>
          <a:ln w="0">
            <a:solidFill>
              <a:srgbClr val="4472c4"/>
            </a:solidFill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References: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90000" y="1800000"/>
            <a:ext cx="8963640" cy="4967640"/>
          </a:xfrm>
          <a:prstGeom prst="rect">
            <a:avLst/>
          </a:prstGeom>
          <a:solidFill>
            <a:srgbClr val="4472c4"/>
          </a:solidFill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Wikipedia 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Intel AI Student Kits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https://software.intel.com/en-us/ai-academy/students/kits/machine-learning-501</a:t>
            </a:r>
            <a:endParaRPr b="0" lang="ru-RU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 u="sng">
                <a:solidFill>
                  <a:srgbClr val="0563c1"/>
                </a:solidFill>
                <a:uFillTx/>
                <a:latin typeface="Calibri"/>
                <a:hlinkClick r:id="rId2"/>
              </a:rPr>
              <a:t>https://software.intel.com/en-us/ai-academy/students/kits/ai-501</a:t>
            </a:r>
            <a:endParaRPr b="0" lang="ru-RU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 u="sng">
                <a:solidFill>
                  <a:srgbClr val="0563c1"/>
                </a:solidFill>
                <a:uFillTx/>
                <a:latin typeface="Calibri"/>
                <a:hlinkClick r:id="rId3"/>
              </a:rPr>
              <a:t>https://software.intel.com/en-us/ai-academy/students/kits/deep-learning-501</a:t>
            </a:r>
            <a:endParaRPr b="0" lang="ru-RU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ffffff"/>
                </a:solidFill>
                <a:latin typeface="Calibri"/>
              </a:rPr>
              <a:t>Машинное обучение (курс лекций, К.В. Воронцов)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 u="sng">
                <a:solidFill>
                  <a:srgbClr val="0563c1"/>
                </a:solidFill>
                <a:uFillTx/>
                <a:latin typeface="Calibri"/>
                <a:hlinkClick r:id="rId4"/>
              </a:rPr>
              <a:t>https://bit.ly/1bCmE3Z</a:t>
            </a:r>
            <a:endParaRPr b="0" lang="ru-RU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ffffff"/>
                </a:solidFill>
                <a:latin typeface="Calibri"/>
              </a:rPr>
              <a:t>Машинное обучение </a:t>
            </a:r>
            <a:r>
              <a:rPr b="1" lang="ru-RU" sz="2800" spc="-1" strike="noStrike">
                <a:solidFill>
                  <a:srgbClr val="ffffff"/>
                </a:solidFill>
                <a:latin typeface="Calibri"/>
              </a:rPr>
              <a:t>(</a:t>
            </a:r>
            <a:r>
              <a:rPr b="0" lang="ru-RU" sz="2800" spc="-1" strike="noStrike">
                <a:solidFill>
                  <a:srgbClr val="ffffff"/>
                </a:solidFill>
                <a:latin typeface="Calibri"/>
              </a:rPr>
              <a:t>курс лекций, Л.В. Уткин</a:t>
            </a:r>
            <a:r>
              <a:rPr b="1" lang="ru-RU" sz="2800" spc="-1" strike="noStrike">
                <a:solidFill>
                  <a:srgbClr val="ffffff"/>
                </a:solidFill>
                <a:latin typeface="Calibri"/>
              </a:rPr>
              <a:t>)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https://tema.spbstu.ru/machine_learning/</a:t>
            </a:r>
            <a:endParaRPr b="0" lang="ru-RU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1583640"/>
          </a:xfrm>
          <a:prstGeom prst="rect">
            <a:avLst/>
          </a:prstGeom>
          <a:solidFill>
            <a:srgbClr val="4472c4"/>
          </a:solidFill>
          <a:ln w="0">
            <a:solidFill>
              <a:srgbClr val="4472c4"/>
            </a:solidFill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References: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90000" y="1800000"/>
            <a:ext cx="8963640" cy="4967640"/>
          </a:xfrm>
          <a:prstGeom prst="rect">
            <a:avLst/>
          </a:prstGeom>
          <a:solidFill>
            <a:srgbClr val="4472c4"/>
          </a:solidFill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ffffff"/>
                </a:solidFill>
                <a:latin typeface="Calibri"/>
              </a:rPr>
              <a:t>Силен, Мейсман, Али. Основы 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Data Science </a:t>
            </a:r>
            <a:r>
              <a:rPr b="0" lang="ru-RU" sz="2800" spc="-1" strike="noStrike">
                <a:solidFill>
                  <a:srgbClr val="ffffff"/>
                </a:solidFill>
                <a:latin typeface="Calibri"/>
              </a:rPr>
              <a:t>и 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Big Data. Python </a:t>
            </a:r>
            <a:r>
              <a:rPr b="0" lang="ru-RU" sz="2800" spc="-1" strike="noStrike">
                <a:solidFill>
                  <a:srgbClr val="ffffff"/>
                </a:solidFill>
                <a:latin typeface="Calibri"/>
              </a:rPr>
              <a:t>и наука о данных (2017)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Sarkar, Bali, Sharma. Practical Machine Learning with Python (2017)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ffffff"/>
                </a:solidFill>
                <a:latin typeface="Calibri"/>
              </a:rPr>
              <a:t>Рашка. 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Python </a:t>
            </a:r>
            <a:r>
              <a:rPr b="0" lang="ru-RU" sz="2800" spc="-1" strike="noStrike">
                <a:solidFill>
                  <a:srgbClr val="ffffff"/>
                </a:solidFill>
                <a:latin typeface="Calibri"/>
              </a:rPr>
              <a:t>и машинное обучение (2017)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ffffff"/>
                </a:solidFill>
                <a:latin typeface="Calibri"/>
              </a:rPr>
              <a:t>Николенко, Кадурин, Архангельская. Глубокое обучение. Погружение в мир нейронных сетей (2018)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1583640"/>
          </a:xfrm>
          <a:prstGeom prst="rect">
            <a:avLst/>
          </a:prstGeom>
          <a:solidFill>
            <a:srgbClr val="4472c4"/>
          </a:solidFill>
          <a:ln w="0">
            <a:solidFill>
              <a:srgbClr val="4472c4"/>
            </a:solidFill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References: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90000" y="1800000"/>
            <a:ext cx="8963640" cy="4967640"/>
          </a:xfrm>
          <a:prstGeom prst="rect">
            <a:avLst/>
          </a:prstGeom>
          <a:solidFill>
            <a:srgbClr val="4472c4"/>
          </a:solidFill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Battle of the Data Science Venn Diagrams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https://www.kdnuggets.com/2016/10/battle-data-science-venn-diagrams.html</a:t>
            </a:r>
            <a:endParaRPr b="0" lang="ru-RU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Becoming a Data Scientist – Curriculum via Metromap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 u="sng">
                <a:solidFill>
                  <a:srgbClr val="0563c1"/>
                </a:solidFill>
                <a:uFillTx/>
                <a:latin typeface="Calibri"/>
                <a:hlinkClick r:id="rId2"/>
              </a:rPr>
              <a:t>http://nirvacana.com/thoughts/2013/07/08/becoming-a-data-scientist/</a:t>
            </a:r>
            <a:endParaRPr b="0" lang="ru-RU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8 Skills You Need to Be a Data Scientist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 u="sng">
                <a:solidFill>
                  <a:srgbClr val="0563c1"/>
                </a:solidFill>
                <a:uFillTx/>
                <a:latin typeface="Calibri"/>
                <a:hlinkClick r:id="rId3"/>
              </a:rPr>
              <a:t>https://blog.udacity.com/2014/11/data-science-job-skills.html</a:t>
            </a:r>
            <a:endParaRPr b="0" lang="ru-RU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Machine Learning: What it is and Why it Matters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 u="sng">
                <a:solidFill>
                  <a:srgbClr val="0563c1"/>
                </a:solidFill>
                <a:uFillTx/>
                <a:latin typeface="Calibri"/>
                <a:hlinkClick r:id="rId4"/>
              </a:rPr>
              <a:t>https://www.simplilearn.com/what-is-machine-learning-and-why-it-matters-article</a:t>
            </a:r>
            <a:endParaRPr b="0" lang="ru-RU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1583640"/>
          </a:xfrm>
          <a:prstGeom prst="rect">
            <a:avLst/>
          </a:prstGeom>
          <a:solidFill>
            <a:srgbClr val="4472c4"/>
          </a:solidFill>
          <a:ln w="0">
            <a:solidFill>
              <a:srgbClr val="4472c4"/>
            </a:solidFill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Решающие деревья. Идея</a:t>
            </a:r>
            <a:br>
              <a:rPr sz="4400"/>
            </a:b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Структура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4" name="Объект 4" descr=""/>
          <p:cNvPicPr/>
          <p:nvPr/>
        </p:nvPicPr>
        <p:blipFill>
          <a:blip r:embed="rId1"/>
          <a:srcRect l="16677" t="22464" r="16784" b="14487"/>
          <a:stretch/>
        </p:blipFill>
        <p:spPr>
          <a:xfrm>
            <a:off x="720000" y="1800000"/>
            <a:ext cx="7423200" cy="496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90000" y="90000"/>
            <a:ext cx="8963640" cy="1583640"/>
          </a:xfrm>
          <a:prstGeom prst="rect">
            <a:avLst/>
          </a:prstGeom>
          <a:solidFill>
            <a:srgbClr val="4472c4"/>
          </a:solidFill>
          <a:ln w="0">
            <a:solidFill>
              <a:srgbClr val="4472c4"/>
            </a:solidFill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Решающие деревья. Идея</a:t>
            </a:r>
            <a:br>
              <a:rPr sz="4400"/>
            </a:br>
            <a:r>
              <a:rPr b="0" lang="ru-RU" sz="4400" spc="-1" strike="noStrike">
                <a:solidFill>
                  <a:srgbClr val="ffffff"/>
                </a:solidFill>
                <a:latin typeface="Calibri Light"/>
              </a:rPr>
              <a:t>Условия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6" name="Объект 4" descr=""/>
          <p:cNvPicPr/>
          <p:nvPr/>
        </p:nvPicPr>
        <p:blipFill>
          <a:blip r:embed="rId1"/>
          <a:srcRect l="19447" t="22461" r="14014" b="14490"/>
          <a:stretch/>
        </p:blipFill>
        <p:spPr>
          <a:xfrm>
            <a:off x="900000" y="1800000"/>
            <a:ext cx="7423200" cy="496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</TotalTime>
  <Application>LibreOffice/7.3.7.2$Linux_X86_64 LibreOffice_project/30$Build-2</Application>
  <AppVersion>15.0000</AppVersion>
  <Words>5562</Words>
  <Paragraphs>227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2018-09-13T08:05:00Z</dcterms:created>
  <dc:creator>Пользователь Microsoft Office</dc:creator>
  <dc:description/>
  <dc:language>ru-RU</dc:language>
  <cp:lastModifiedBy/>
  <dcterms:modified xsi:type="dcterms:W3CDTF">2024-01-22T22:34:36Z</dcterms:modified>
  <cp:revision>177</cp:revision>
  <dc:subject/>
  <dc:title>Машинное обучение Что под капотом?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F3BD4101AF9A4479902FFB2BDD54590E</vt:lpwstr>
  </property>
  <property fmtid="{D5CDD505-2E9C-101B-9397-08002B2CF9AE}" pid="3" name="KSOProductBuildVer">
    <vt:lpwstr>1033-11.2.0.11380</vt:lpwstr>
  </property>
  <property fmtid="{D5CDD505-2E9C-101B-9397-08002B2CF9AE}" pid="4" name="Notes">
    <vt:i4>63</vt:i4>
  </property>
  <property fmtid="{D5CDD505-2E9C-101B-9397-08002B2CF9AE}" pid="5" name="PresentationFormat">
    <vt:lpwstr>Экран (4:3)</vt:lpwstr>
  </property>
  <property fmtid="{D5CDD505-2E9C-101B-9397-08002B2CF9AE}" pid="6" name="Slides">
    <vt:i4>73</vt:i4>
  </property>
</Properties>
</file>